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3.xml" ContentType="application/vnd.openxmlformats-officedocument.presentationml.notesSlide+xml"/>
  <Override PartName="/ppt/tags/tag83.xml" ContentType="application/vnd.openxmlformats-officedocument.presentationml.tags+xml"/>
  <Override PartName="/ppt/notesSlides/notesSlide4.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33"/>
  </p:notesMasterIdLst>
  <p:handoutMasterIdLst>
    <p:handoutMasterId r:id="rId134"/>
  </p:handoutMasterIdLst>
  <p:sldIdLst>
    <p:sldId id="256" r:id="rId2"/>
    <p:sldId id="418" r:id="rId3"/>
    <p:sldId id="258" r:id="rId4"/>
    <p:sldId id="259" r:id="rId5"/>
    <p:sldId id="260" r:id="rId6"/>
    <p:sldId id="261" r:id="rId7"/>
    <p:sldId id="262" r:id="rId8"/>
    <p:sldId id="264" r:id="rId9"/>
    <p:sldId id="410" r:id="rId10"/>
    <p:sldId id="265" r:id="rId11"/>
    <p:sldId id="266" r:id="rId12"/>
    <p:sldId id="267" r:id="rId13"/>
    <p:sldId id="268" r:id="rId14"/>
    <p:sldId id="269" r:id="rId15"/>
    <p:sldId id="270" r:id="rId16"/>
    <p:sldId id="271" r:id="rId17"/>
    <p:sldId id="272" r:id="rId18"/>
    <p:sldId id="409" r:id="rId19"/>
    <p:sldId id="273" r:id="rId20"/>
    <p:sldId id="275" r:id="rId21"/>
    <p:sldId id="276" r:id="rId22"/>
    <p:sldId id="278" r:id="rId23"/>
    <p:sldId id="286" r:id="rId24"/>
    <p:sldId id="288" r:id="rId25"/>
    <p:sldId id="289" r:id="rId26"/>
    <p:sldId id="411" r:id="rId27"/>
    <p:sldId id="290" r:id="rId28"/>
    <p:sldId id="412" r:id="rId29"/>
    <p:sldId id="291" r:id="rId30"/>
    <p:sldId id="292" r:id="rId31"/>
    <p:sldId id="293" r:id="rId32"/>
    <p:sldId id="294" r:id="rId33"/>
    <p:sldId id="295" r:id="rId34"/>
    <p:sldId id="296" r:id="rId35"/>
    <p:sldId id="417" r:id="rId36"/>
    <p:sldId id="297" r:id="rId37"/>
    <p:sldId id="298" r:id="rId38"/>
    <p:sldId id="299" r:id="rId39"/>
    <p:sldId id="300" r:id="rId40"/>
    <p:sldId id="420" r:id="rId41"/>
    <p:sldId id="302" r:id="rId42"/>
    <p:sldId id="303" r:id="rId43"/>
    <p:sldId id="304" r:id="rId44"/>
    <p:sldId id="305" r:id="rId45"/>
    <p:sldId id="413" r:id="rId46"/>
    <p:sldId id="306" r:id="rId47"/>
    <p:sldId id="421" r:id="rId48"/>
    <p:sldId id="307" r:id="rId49"/>
    <p:sldId id="308" r:id="rId50"/>
    <p:sldId id="309" r:id="rId51"/>
    <p:sldId id="311" r:id="rId52"/>
    <p:sldId id="312" r:id="rId53"/>
    <p:sldId id="313" r:id="rId54"/>
    <p:sldId id="315" r:id="rId55"/>
    <p:sldId id="317" r:id="rId56"/>
    <p:sldId id="318" r:id="rId57"/>
    <p:sldId id="319" r:id="rId58"/>
    <p:sldId id="320" r:id="rId59"/>
    <p:sldId id="414" r:id="rId60"/>
    <p:sldId id="321" r:id="rId61"/>
    <p:sldId id="322" r:id="rId62"/>
    <p:sldId id="323" r:id="rId63"/>
    <p:sldId id="325" r:id="rId64"/>
    <p:sldId id="327" r:id="rId65"/>
    <p:sldId id="328" r:id="rId66"/>
    <p:sldId id="330" r:id="rId67"/>
    <p:sldId id="331" r:id="rId68"/>
    <p:sldId id="332" r:id="rId69"/>
    <p:sldId id="333" r:id="rId70"/>
    <p:sldId id="334" r:id="rId71"/>
    <p:sldId id="335" r:id="rId72"/>
    <p:sldId id="338" r:id="rId73"/>
    <p:sldId id="416" r:id="rId74"/>
    <p:sldId id="339" r:id="rId75"/>
    <p:sldId id="340" r:id="rId76"/>
    <p:sldId id="341"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6"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70" r:id="rId103"/>
    <p:sldId id="371" r:id="rId104"/>
    <p:sldId id="372" r:id="rId105"/>
    <p:sldId id="373" r:id="rId106"/>
    <p:sldId id="374" r:id="rId107"/>
    <p:sldId id="375" r:id="rId108"/>
    <p:sldId id="376" r:id="rId109"/>
    <p:sldId id="377" r:id="rId110"/>
    <p:sldId id="378" r:id="rId111"/>
    <p:sldId id="379"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5" r:id="rId126"/>
    <p:sldId id="397" r:id="rId127"/>
    <p:sldId id="399" r:id="rId128"/>
    <p:sldId id="401" r:id="rId129"/>
    <p:sldId id="403" r:id="rId130"/>
    <p:sldId id="423" r:id="rId131"/>
    <p:sldId id="408" r:id="rId13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W" initials="TW" lastIdx="1" clrIdx="0"/>
  <p:cmAuthor id="1" name="203656" initials="BB"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86385" autoAdjust="0"/>
  </p:normalViewPr>
  <p:slideViewPr>
    <p:cSldViewPr>
      <p:cViewPr varScale="1">
        <p:scale>
          <a:sx n="94" d="100"/>
          <a:sy n="94" d="100"/>
        </p:scale>
        <p:origin x="2144" y="200"/>
      </p:cViewPr>
      <p:guideLst>
        <p:guide orient="horz" pos="2160"/>
        <p:guide pos="2880"/>
      </p:guideLst>
    </p:cSldViewPr>
  </p:slideViewPr>
  <p:outlineViewPr>
    <p:cViewPr>
      <p:scale>
        <a:sx n="33" d="100"/>
        <a:sy n="33" d="100"/>
      </p:scale>
      <p:origin x="0" y="693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F080F5A-33B3-4483-9B4F-285340817DAB}" type="datetimeFigureOut">
              <a:rPr lang="en-US" smtClean="0"/>
              <a:t>4/13/25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A5559C1B-A931-46BD-90D2-2DDA90AA02E2}" type="slidenum">
              <a:rPr lang="en-US" smtClean="0"/>
              <a:t>‹#›</a:t>
            </a:fld>
            <a:endParaRPr lang="en-US"/>
          </a:p>
        </p:txBody>
      </p:sp>
    </p:spTree>
    <p:extLst>
      <p:ext uri="{BB962C8B-B14F-4D97-AF65-F5344CB8AC3E}">
        <p14:creationId xmlns:p14="http://schemas.microsoft.com/office/powerpoint/2010/main" val="2263672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BDEA1BAF-893F-4819-B4FA-13ADC61F36B0}" type="datetimeFigureOut">
              <a:rPr lang="en-US" smtClean="0"/>
              <a:pPr/>
              <a:t>4/13/25</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964D90F-A884-4A95-A88A-7D0B36F0128A}" type="slidenum">
              <a:rPr lang="en-US" smtClean="0"/>
              <a:pPr/>
              <a:t>‹#›</a:t>
            </a:fld>
            <a:endParaRPr lang="en-US" dirty="0"/>
          </a:p>
        </p:txBody>
      </p:sp>
    </p:spTree>
    <p:extLst>
      <p:ext uri="{BB962C8B-B14F-4D97-AF65-F5344CB8AC3E}">
        <p14:creationId xmlns:p14="http://schemas.microsoft.com/office/powerpoint/2010/main" val="416767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64D90F-A884-4A95-A88A-7D0B36F0128A}" type="slidenum">
              <a:rPr lang="en-US" smtClean="0"/>
              <a:pPr/>
              <a:t>17</a:t>
            </a:fld>
            <a:endParaRPr lang="en-US" dirty="0"/>
          </a:p>
        </p:txBody>
      </p:sp>
    </p:spTree>
    <p:extLst>
      <p:ext uri="{BB962C8B-B14F-4D97-AF65-F5344CB8AC3E}">
        <p14:creationId xmlns:p14="http://schemas.microsoft.com/office/powerpoint/2010/main" val="3811623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64D90F-A884-4A95-A88A-7D0B36F0128A}" type="slidenum">
              <a:rPr lang="en-US" smtClean="0"/>
              <a:pPr/>
              <a:t>76</a:t>
            </a:fld>
            <a:endParaRPr lang="en-US" dirty="0"/>
          </a:p>
        </p:txBody>
      </p:sp>
    </p:spTree>
    <p:extLst>
      <p:ext uri="{BB962C8B-B14F-4D97-AF65-F5344CB8AC3E}">
        <p14:creationId xmlns:p14="http://schemas.microsoft.com/office/powerpoint/2010/main" val="1846594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64D90F-A884-4A95-A88A-7D0B36F0128A}" type="slidenum">
              <a:rPr lang="en-US" smtClean="0"/>
              <a:pPr/>
              <a:t>82</a:t>
            </a:fld>
            <a:endParaRPr lang="en-US" dirty="0"/>
          </a:p>
        </p:txBody>
      </p:sp>
    </p:spTree>
    <p:extLst>
      <p:ext uri="{BB962C8B-B14F-4D97-AF65-F5344CB8AC3E}">
        <p14:creationId xmlns:p14="http://schemas.microsoft.com/office/powerpoint/2010/main" val="264540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64D90F-A884-4A95-A88A-7D0B36F0128A}" type="slidenum">
              <a:rPr lang="en-US" smtClean="0"/>
              <a:pPr/>
              <a:t>83</a:t>
            </a:fld>
            <a:endParaRPr lang="en-US" dirty="0"/>
          </a:p>
        </p:txBody>
      </p:sp>
    </p:spTree>
    <p:extLst>
      <p:ext uri="{BB962C8B-B14F-4D97-AF65-F5344CB8AC3E}">
        <p14:creationId xmlns:p14="http://schemas.microsoft.com/office/powerpoint/2010/main" val="85432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57066" indent="-291179">
              <a:defRPr>
                <a:solidFill>
                  <a:schemeClr val="tx1"/>
                </a:solidFill>
                <a:latin typeface="Arial" panose="020B0604020202020204" pitchFamily="34" charset="0"/>
                <a:cs typeface="Arial" panose="020B0604020202020204" pitchFamily="34" charset="0"/>
              </a:defRPr>
            </a:lvl2pPr>
            <a:lvl3pPr marL="1164717" indent="-232943">
              <a:defRPr>
                <a:solidFill>
                  <a:schemeClr val="tx1"/>
                </a:solidFill>
                <a:latin typeface="Arial" panose="020B0604020202020204" pitchFamily="34" charset="0"/>
                <a:cs typeface="Arial" panose="020B0604020202020204" pitchFamily="34" charset="0"/>
              </a:defRPr>
            </a:lvl3pPr>
            <a:lvl4pPr marL="1630604" indent="-232943">
              <a:defRPr>
                <a:solidFill>
                  <a:schemeClr val="tx1"/>
                </a:solidFill>
                <a:latin typeface="Arial" panose="020B0604020202020204" pitchFamily="34" charset="0"/>
                <a:cs typeface="Arial" panose="020B0604020202020204" pitchFamily="34" charset="0"/>
              </a:defRPr>
            </a:lvl4pPr>
            <a:lvl5pPr marL="2096491" indent="-232943">
              <a:defRPr>
                <a:solidFill>
                  <a:schemeClr val="tx1"/>
                </a:solidFill>
                <a:latin typeface="Arial" panose="020B0604020202020204" pitchFamily="34" charset="0"/>
                <a:cs typeface="Arial" panose="020B0604020202020204" pitchFamily="34" charset="0"/>
              </a:defRPr>
            </a:lvl5pPr>
            <a:lvl6pPr marL="2562377"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28264"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4151"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60038"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7FFFA8-6771-4E79-9E58-9AFDF06B289E}" type="slidenum">
              <a:rPr lang="en-US" altLang="en-US"/>
              <a:pPr/>
              <a:t>94</a:t>
            </a:fld>
            <a:endParaRPr lang="en-US" altLang="en-US"/>
          </a:p>
        </p:txBody>
      </p:sp>
    </p:spTree>
    <p:extLst>
      <p:ext uri="{BB962C8B-B14F-4D97-AF65-F5344CB8AC3E}">
        <p14:creationId xmlns:p14="http://schemas.microsoft.com/office/powerpoint/2010/main" val="84881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2/10/2014</a:t>
            </a:r>
            <a:endParaRPr lang="en-US" dirty="0"/>
          </a:p>
        </p:txBody>
      </p:sp>
      <p:sp>
        <p:nvSpPr>
          <p:cNvPr id="5" name="Footer Placeholder 4"/>
          <p:cNvSpPr>
            <a:spLocks noGrp="1"/>
          </p:cNvSpPr>
          <p:nvPr>
            <p:ph type="ftr" sz="quarter" idx="11"/>
          </p:nvPr>
        </p:nvSpPr>
        <p:spPr/>
        <p:txBody>
          <a:bodyPr/>
          <a:lstStyle/>
          <a:p>
            <a:r>
              <a:rPr lang="en-US"/>
              <a:t>Copyright © 2015 by Mosby, an imprint of Elsevier Inc. All rights reserved.</a:t>
            </a:r>
            <a:endParaRPr lang="en-US" dirty="0"/>
          </a:p>
        </p:txBody>
      </p:sp>
      <p:sp>
        <p:nvSpPr>
          <p:cNvPr id="6" name="Slide Number Placeholder 5"/>
          <p:cNvSpPr>
            <a:spLocks noGrp="1"/>
          </p:cNvSpPr>
          <p:nvPr>
            <p:ph type="sldNum" sz="quarter" idx="12"/>
          </p:nvPr>
        </p:nvSpPr>
        <p:spPr/>
        <p:txBody>
          <a:body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844241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2/10/2014</a:t>
            </a:r>
            <a:endParaRPr lang="en-US" dirty="0"/>
          </a:p>
        </p:txBody>
      </p:sp>
      <p:sp>
        <p:nvSpPr>
          <p:cNvPr id="5" name="Footer Placeholder 4"/>
          <p:cNvSpPr>
            <a:spLocks noGrp="1"/>
          </p:cNvSpPr>
          <p:nvPr>
            <p:ph type="ftr" sz="quarter" idx="11"/>
          </p:nvPr>
        </p:nvSpPr>
        <p:spPr/>
        <p:txBody>
          <a:bodyPr/>
          <a:lstStyle/>
          <a:p>
            <a:r>
              <a:rPr lang="en-US"/>
              <a:t>Copyright © 2015 by Mosby, an imprint of Elsevier Inc. All rights reserved.</a:t>
            </a:r>
            <a:endParaRPr lang="en-US" dirty="0"/>
          </a:p>
        </p:txBody>
      </p:sp>
      <p:sp>
        <p:nvSpPr>
          <p:cNvPr id="6" name="Slide Number Placeholder 5"/>
          <p:cNvSpPr>
            <a:spLocks noGrp="1"/>
          </p:cNvSpPr>
          <p:nvPr>
            <p:ph type="sldNum" sz="quarter" idx="12"/>
          </p:nvPr>
        </p:nvSpPr>
        <p:spPr/>
        <p:txBody>
          <a:body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2163555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2/10/2014</a:t>
            </a:r>
            <a:endParaRPr lang="en-US" dirty="0"/>
          </a:p>
        </p:txBody>
      </p:sp>
      <p:sp>
        <p:nvSpPr>
          <p:cNvPr id="5" name="Footer Placeholder 4"/>
          <p:cNvSpPr>
            <a:spLocks noGrp="1"/>
          </p:cNvSpPr>
          <p:nvPr>
            <p:ph type="ftr" sz="quarter" idx="11"/>
          </p:nvPr>
        </p:nvSpPr>
        <p:spPr/>
        <p:txBody>
          <a:bodyPr/>
          <a:lstStyle/>
          <a:p>
            <a:r>
              <a:rPr lang="en-US"/>
              <a:t>Copyright © 2015 by Mosby, an imprint of Elsevier Inc. All rights reserved.</a:t>
            </a:r>
            <a:endParaRPr lang="en-US" dirty="0"/>
          </a:p>
        </p:txBody>
      </p:sp>
      <p:sp>
        <p:nvSpPr>
          <p:cNvPr id="6" name="Slide Number Placeholder 5"/>
          <p:cNvSpPr>
            <a:spLocks noGrp="1"/>
          </p:cNvSpPr>
          <p:nvPr>
            <p:ph type="sldNum" sz="quarter" idx="12"/>
          </p:nvPr>
        </p:nvSpPr>
        <p:spPr/>
        <p:txBody>
          <a:body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2172597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2/10/2014</a:t>
            </a:r>
            <a:endParaRPr lang="en-US" dirty="0"/>
          </a:p>
        </p:txBody>
      </p:sp>
      <p:sp>
        <p:nvSpPr>
          <p:cNvPr id="5" name="Footer Placeholder 4"/>
          <p:cNvSpPr>
            <a:spLocks noGrp="1"/>
          </p:cNvSpPr>
          <p:nvPr>
            <p:ph type="ftr" sz="quarter" idx="11"/>
          </p:nvPr>
        </p:nvSpPr>
        <p:spPr/>
        <p:txBody>
          <a:bodyPr/>
          <a:lstStyle/>
          <a:p>
            <a:r>
              <a:rPr lang="en-US"/>
              <a:t>Copyright © 2015 by Mosby, an imprint of Elsevier Inc. All rights reserved.</a:t>
            </a:r>
            <a:endParaRPr lang="en-US" dirty="0"/>
          </a:p>
        </p:txBody>
      </p:sp>
      <p:sp>
        <p:nvSpPr>
          <p:cNvPr id="6" name="Slide Number Placeholder 5"/>
          <p:cNvSpPr>
            <a:spLocks noGrp="1"/>
          </p:cNvSpPr>
          <p:nvPr>
            <p:ph type="sldNum" sz="quarter" idx="12"/>
          </p:nvPr>
        </p:nvSpPr>
        <p:spPr/>
        <p:txBody>
          <a:body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4136258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2/10/2014</a:t>
            </a:r>
            <a:endParaRPr lang="en-US" dirty="0"/>
          </a:p>
        </p:txBody>
      </p:sp>
      <p:sp>
        <p:nvSpPr>
          <p:cNvPr id="5" name="Footer Placeholder 4"/>
          <p:cNvSpPr>
            <a:spLocks noGrp="1"/>
          </p:cNvSpPr>
          <p:nvPr>
            <p:ph type="ftr" sz="quarter" idx="11"/>
          </p:nvPr>
        </p:nvSpPr>
        <p:spPr/>
        <p:txBody>
          <a:bodyPr/>
          <a:lstStyle/>
          <a:p>
            <a:r>
              <a:rPr lang="en-US"/>
              <a:t>Copyright © 2015 by Mosby, an imprint of Elsevier Inc. All rights reserved.</a:t>
            </a:r>
            <a:endParaRPr lang="en-US" dirty="0"/>
          </a:p>
        </p:txBody>
      </p:sp>
      <p:sp>
        <p:nvSpPr>
          <p:cNvPr id="6" name="Slide Number Placeholder 5"/>
          <p:cNvSpPr>
            <a:spLocks noGrp="1"/>
          </p:cNvSpPr>
          <p:nvPr>
            <p:ph type="sldNum" sz="quarter" idx="12"/>
          </p:nvPr>
        </p:nvSpPr>
        <p:spPr/>
        <p:txBody>
          <a:body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1659612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2/10/2014</a:t>
            </a:r>
            <a:endParaRPr lang="en-US" dirty="0"/>
          </a:p>
        </p:txBody>
      </p:sp>
      <p:sp>
        <p:nvSpPr>
          <p:cNvPr id="6" name="Footer Placeholder 5"/>
          <p:cNvSpPr>
            <a:spLocks noGrp="1"/>
          </p:cNvSpPr>
          <p:nvPr>
            <p:ph type="ftr" sz="quarter" idx="11"/>
          </p:nvPr>
        </p:nvSpPr>
        <p:spPr/>
        <p:txBody>
          <a:bodyPr/>
          <a:lstStyle/>
          <a:p>
            <a:r>
              <a:rPr lang="en-US"/>
              <a:t>Copyright © 2015 by Mosby, an imprint of Elsevier Inc. All rights reserved.</a:t>
            </a:r>
            <a:endParaRPr lang="en-US" dirty="0"/>
          </a:p>
        </p:txBody>
      </p:sp>
      <p:sp>
        <p:nvSpPr>
          <p:cNvPr id="7" name="Slide Number Placeholder 6"/>
          <p:cNvSpPr>
            <a:spLocks noGrp="1"/>
          </p:cNvSpPr>
          <p:nvPr>
            <p:ph type="sldNum" sz="quarter" idx="12"/>
          </p:nvPr>
        </p:nvSpPr>
        <p:spPr/>
        <p:txBody>
          <a:body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3097454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2/10/2014</a:t>
            </a:r>
            <a:endParaRPr lang="en-US" dirty="0"/>
          </a:p>
        </p:txBody>
      </p:sp>
      <p:sp>
        <p:nvSpPr>
          <p:cNvPr id="8" name="Footer Placeholder 7"/>
          <p:cNvSpPr>
            <a:spLocks noGrp="1"/>
          </p:cNvSpPr>
          <p:nvPr>
            <p:ph type="ftr" sz="quarter" idx="11"/>
          </p:nvPr>
        </p:nvSpPr>
        <p:spPr/>
        <p:txBody>
          <a:bodyPr/>
          <a:lstStyle/>
          <a:p>
            <a:r>
              <a:rPr lang="en-US"/>
              <a:t>Copyright © 2015 by Mosby, an imprint of Elsevier Inc. All rights reserved.</a:t>
            </a:r>
            <a:endParaRPr lang="en-US" dirty="0"/>
          </a:p>
        </p:txBody>
      </p:sp>
      <p:sp>
        <p:nvSpPr>
          <p:cNvPr id="9" name="Slide Number Placeholder 8"/>
          <p:cNvSpPr>
            <a:spLocks noGrp="1"/>
          </p:cNvSpPr>
          <p:nvPr>
            <p:ph type="sldNum" sz="quarter" idx="12"/>
          </p:nvPr>
        </p:nvSpPr>
        <p:spPr/>
        <p:txBody>
          <a:body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2386841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2/10/2014</a:t>
            </a:r>
            <a:endParaRPr lang="en-US" dirty="0"/>
          </a:p>
        </p:txBody>
      </p:sp>
      <p:sp>
        <p:nvSpPr>
          <p:cNvPr id="4" name="Footer Placeholder 3"/>
          <p:cNvSpPr>
            <a:spLocks noGrp="1"/>
          </p:cNvSpPr>
          <p:nvPr>
            <p:ph type="ftr" sz="quarter" idx="11"/>
          </p:nvPr>
        </p:nvSpPr>
        <p:spPr/>
        <p:txBody>
          <a:bodyPr/>
          <a:lstStyle/>
          <a:p>
            <a:r>
              <a:rPr lang="en-US"/>
              <a:t>Copyright © 2015 by Mosby, an imprint of Elsevier Inc. All rights reserved.</a:t>
            </a:r>
            <a:endParaRPr lang="en-US" dirty="0"/>
          </a:p>
        </p:txBody>
      </p:sp>
      <p:sp>
        <p:nvSpPr>
          <p:cNvPr id="5" name="Slide Number Placeholder 4"/>
          <p:cNvSpPr>
            <a:spLocks noGrp="1"/>
          </p:cNvSpPr>
          <p:nvPr>
            <p:ph type="sldNum" sz="quarter" idx="12"/>
          </p:nvPr>
        </p:nvSpPr>
        <p:spPr/>
        <p:txBody>
          <a:body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2213601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2/10/2014</a:t>
            </a:r>
            <a:endParaRPr lang="en-US" dirty="0"/>
          </a:p>
        </p:txBody>
      </p:sp>
      <p:sp>
        <p:nvSpPr>
          <p:cNvPr id="3" name="Footer Placeholder 2"/>
          <p:cNvSpPr>
            <a:spLocks noGrp="1"/>
          </p:cNvSpPr>
          <p:nvPr>
            <p:ph type="ftr" sz="quarter" idx="11"/>
          </p:nvPr>
        </p:nvSpPr>
        <p:spPr/>
        <p:txBody>
          <a:bodyPr/>
          <a:lstStyle/>
          <a:p>
            <a:r>
              <a:rPr lang="en-US"/>
              <a:t>Copyright © 2015 by Mosby, an imprint of Elsevier Inc. All rights reserved.</a:t>
            </a:r>
            <a:endParaRPr lang="en-US" dirty="0"/>
          </a:p>
        </p:txBody>
      </p:sp>
      <p:sp>
        <p:nvSpPr>
          <p:cNvPr id="4" name="Slide Number Placeholder 3"/>
          <p:cNvSpPr>
            <a:spLocks noGrp="1"/>
          </p:cNvSpPr>
          <p:nvPr>
            <p:ph type="sldNum" sz="quarter" idx="12"/>
          </p:nvPr>
        </p:nvSpPr>
        <p:spPr/>
        <p:txBody>
          <a:body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1349641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2/10/2014</a:t>
            </a:r>
            <a:endParaRPr lang="en-US" dirty="0"/>
          </a:p>
        </p:txBody>
      </p:sp>
      <p:sp>
        <p:nvSpPr>
          <p:cNvPr id="6" name="Footer Placeholder 5"/>
          <p:cNvSpPr>
            <a:spLocks noGrp="1"/>
          </p:cNvSpPr>
          <p:nvPr>
            <p:ph type="ftr" sz="quarter" idx="11"/>
          </p:nvPr>
        </p:nvSpPr>
        <p:spPr/>
        <p:txBody>
          <a:bodyPr/>
          <a:lstStyle/>
          <a:p>
            <a:r>
              <a:rPr lang="en-US"/>
              <a:t>Copyright © 2015 by Mosby, an imprint of Elsevier Inc. All rights reserved.</a:t>
            </a:r>
            <a:endParaRPr lang="en-US" dirty="0"/>
          </a:p>
        </p:txBody>
      </p:sp>
      <p:sp>
        <p:nvSpPr>
          <p:cNvPr id="7" name="Slide Number Placeholder 6"/>
          <p:cNvSpPr>
            <a:spLocks noGrp="1"/>
          </p:cNvSpPr>
          <p:nvPr>
            <p:ph type="sldNum" sz="quarter" idx="12"/>
          </p:nvPr>
        </p:nvSpPr>
        <p:spPr/>
        <p:txBody>
          <a:body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3507914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2/10/2014</a:t>
            </a:r>
            <a:endParaRPr lang="en-US" dirty="0"/>
          </a:p>
        </p:txBody>
      </p:sp>
      <p:sp>
        <p:nvSpPr>
          <p:cNvPr id="6" name="Footer Placeholder 5"/>
          <p:cNvSpPr>
            <a:spLocks noGrp="1"/>
          </p:cNvSpPr>
          <p:nvPr>
            <p:ph type="ftr" sz="quarter" idx="11"/>
          </p:nvPr>
        </p:nvSpPr>
        <p:spPr/>
        <p:txBody>
          <a:bodyPr/>
          <a:lstStyle/>
          <a:p>
            <a:r>
              <a:rPr lang="en-US"/>
              <a:t>Copyright © 2015 by Mosby, an imprint of Elsevier Inc. All rights reserved.</a:t>
            </a:r>
            <a:endParaRPr lang="en-US" dirty="0"/>
          </a:p>
        </p:txBody>
      </p:sp>
      <p:sp>
        <p:nvSpPr>
          <p:cNvPr id="7" name="Slide Number Placeholder 6"/>
          <p:cNvSpPr>
            <a:spLocks noGrp="1"/>
          </p:cNvSpPr>
          <p:nvPr>
            <p:ph type="sldNum" sz="quarter" idx="12"/>
          </p:nvPr>
        </p:nvSpPr>
        <p:spPr/>
        <p:txBody>
          <a:body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197172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2/10/2014</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2015 by Mosby, an imprint of Elsevier Inc.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C44A2F-ADA7-463C-B925-0B4D421585A3}" type="slidenum">
              <a:rPr lang="en-US" smtClean="0"/>
              <a:pPr/>
              <a:t>‹#›</a:t>
            </a:fld>
            <a:endParaRPr lang="en-US" dirty="0"/>
          </a:p>
        </p:txBody>
      </p:sp>
    </p:spTree>
    <p:extLst>
      <p:ext uri="{BB962C8B-B14F-4D97-AF65-F5344CB8AC3E}">
        <p14:creationId xmlns:p14="http://schemas.microsoft.com/office/powerpoint/2010/main" val="1211622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a:solidFill>
            <a:schemeClr val="tx1"/>
          </a:solidFill>
          <a:latin typeface="+mj-lt"/>
          <a:ea typeface="+mj-ea"/>
          <a:cs typeface="+mj-cs"/>
        </a:defRPr>
      </a:lvl1pPr>
    </p:titleStyle>
    <p:bodyStyle>
      <a:lvl1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914400" indent="-457200" algn="l" defTabSz="914400" rtl="0" eaLnBrk="1" latinLnBrk="0" hangingPunct="1">
        <a:spcBef>
          <a:spcPct val="20000"/>
        </a:spcBef>
        <a:buSzPct val="8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7145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1717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0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1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1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62.png"/></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10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1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112.xml.rels><?xml version="1.0" encoding="UTF-8" standalone="yes"?>
<Relationships xmlns="http://schemas.openxmlformats.org/package/2006/relationships"><Relationship Id="rId3" Type="http://schemas.openxmlformats.org/officeDocument/2006/relationships/hyperlink" Target="https://en.wikipedia.org/wiki/Neorickettsia_risticii" TargetMode="External"/><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67.png"/></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11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71.png"/></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118.xml.rels><?xml version="1.0" encoding="UTF-8" standalone="yes"?>
<Relationships xmlns="http://schemas.openxmlformats.org/package/2006/relationships"><Relationship Id="rId3" Type="http://schemas.openxmlformats.org/officeDocument/2006/relationships/hyperlink" Target="https://youtu.be/K3-BMFHrsVg" TargetMode="External"/><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74.png"/></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78.png"/></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121.xml"/></Relationships>
</file>

<file path=ppt/slides/_rels/slide1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22.xml"/></Relationships>
</file>

<file path=ppt/slides/_rels/slide1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Layout" Target="../slideLayouts/slideLayout2.xml"/><Relationship Id="rId1" Type="http://schemas.openxmlformats.org/officeDocument/2006/relationships/tags" Target="../tags/tag123.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5.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6.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8.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hyperlink" Target="https://www.youtube.com/watch?v=RY5ulw1TIQo" TargetMode="External"/><Relationship Id="rId4" Type="http://schemas.openxmlformats.org/officeDocument/2006/relationships/hyperlink" Target="https://www.atdove.org/video/gram-stain-overview"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z1HsdAQO7m4" TargetMode="Externa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BXr_kcki4Ag" TargetMode="Externa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7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44.png"/><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8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9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77975"/>
            <a:ext cx="7772400" cy="1470025"/>
          </a:xfrm>
        </p:spPr>
        <p:txBody>
          <a:bodyPr>
            <a:normAutofit/>
          </a:bodyPr>
          <a:lstStyle/>
          <a:p>
            <a:r>
              <a:rPr lang="en-US" dirty="0">
                <a:solidFill>
                  <a:schemeClr val="tx1"/>
                </a:solidFill>
                <a:latin typeface="+mj-lt"/>
              </a:rPr>
              <a:t>Unit 7 </a:t>
            </a:r>
            <a:br>
              <a:rPr lang="en-US" dirty="0">
                <a:solidFill>
                  <a:schemeClr val="tx1"/>
                </a:solidFill>
                <a:latin typeface="+mj-lt"/>
              </a:rPr>
            </a:br>
            <a:r>
              <a:rPr lang="en-US" dirty="0">
                <a:solidFill>
                  <a:schemeClr val="tx1"/>
                </a:solidFill>
                <a:latin typeface="+mj-lt"/>
              </a:rPr>
              <a:t>Microbiology</a:t>
            </a:r>
          </a:p>
        </p:txBody>
      </p:sp>
      <p:sp>
        <p:nvSpPr>
          <p:cNvPr id="3" name="Subtitle 2"/>
          <p:cNvSpPr>
            <a:spLocks noGrp="1"/>
          </p:cNvSpPr>
          <p:nvPr>
            <p:ph type="subTitle" idx="1"/>
          </p:nvPr>
        </p:nvSpPr>
        <p:spPr>
          <a:xfrm>
            <a:off x="1371600" y="3886200"/>
            <a:ext cx="6781800" cy="1752600"/>
          </a:xfrm>
        </p:spPr>
        <p:txBody>
          <a:bodyPr>
            <a:normAutofit/>
          </a:bodyPr>
          <a:lstStyle/>
          <a:p>
            <a:r>
              <a:rPr lang="en-US" sz="3200" dirty="0">
                <a:solidFill>
                  <a:schemeClr val="tx1"/>
                </a:solidFill>
                <a:latin typeface="+mj-lt"/>
              </a:rPr>
              <a:t>Chapter 37 </a:t>
            </a:r>
          </a:p>
          <a:p>
            <a:r>
              <a:rPr lang="en-US" sz="3200" dirty="0">
                <a:solidFill>
                  <a:schemeClr val="tx1"/>
                </a:solidFill>
                <a:latin typeface="+mj-lt"/>
              </a:rPr>
              <a:t>Introduction to Microbiology</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Equipment and Supplies</a:t>
            </a:r>
            <a:br>
              <a:rPr lang="en-US" dirty="0"/>
            </a:br>
            <a:endParaRPr lang="en-US" dirty="0">
              <a:solidFill>
                <a:schemeClr val="tx1"/>
              </a:solidFill>
              <a:latin typeface="+mj-lt"/>
            </a:endParaRPr>
          </a:p>
        </p:txBody>
      </p:sp>
      <p:sp>
        <p:nvSpPr>
          <p:cNvPr id="3" name="Subtitle 2"/>
          <p:cNvSpPr>
            <a:spLocks noGrp="1"/>
          </p:cNvSpPr>
          <p:nvPr>
            <p:ph type="subTitle" idx="1"/>
          </p:nvPr>
        </p:nvSpPr>
        <p:spPr>
          <a:xfrm>
            <a:off x="1371600" y="3886200"/>
            <a:ext cx="6781800" cy="1752600"/>
          </a:xfrm>
        </p:spPr>
        <p:txBody>
          <a:bodyPr>
            <a:normAutofit/>
          </a:bodyPr>
          <a:lstStyle/>
          <a:p>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2905822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5268913" cy="857250"/>
          </a:xfrm>
        </p:spPr>
        <p:txBody>
          <a:bodyPr>
            <a:normAutofit fontScale="90000"/>
          </a:bodyPr>
          <a:lstStyle/>
          <a:p>
            <a:pPr eaLnBrk="1" fontAlgn="auto" hangingPunct="1">
              <a:spcAft>
                <a:spcPts val="0"/>
              </a:spcAft>
              <a:defRPr/>
            </a:pPr>
            <a:r>
              <a:rPr lang="en-US" dirty="0">
                <a:solidFill>
                  <a:srgbClr val="FF3399"/>
                </a:solidFill>
              </a:rPr>
              <a:t>Gram Negative Rod</a:t>
            </a:r>
            <a:br>
              <a:rPr lang="en-US" dirty="0">
                <a:solidFill>
                  <a:srgbClr val="FF3399"/>
                </a:solidFill>
              </a:rPr>
            </a:br>
            <a:r>
              <a:rPr lang="en-US" dirty="0">
                <a:solidFill>
                  <a:srgbClr val="FF3399"/>
                </a:solidFill>
              </a:rPr>
              <a:t>Anaerobic </a:t>
            </a:r>
          </a:p>
        </p:txBody>
      </p:sp>
      <p:sp>
        <p:nvSpPr>
          <p:cNvPr id="101379" name="Content Placeholder 2"/>
          <p:cNvSpPr>
            <a:spLocks noGrp="1"/>
          </p:cNvSpPr>
          <p:nvPr>
            <p:ph idx="1"/>
          </p:nvPr>
        </p:nvSpPr>
        <p:spPr>
          <a:xfrm>
            <a:off x="271463" y="2228850"/>
            <a:ext cx="7215187" cy="3429000"/>
          </a:xfrm>
        </p:spPr>
        <p:txBody>
          <a:bodyPr/>
          <a:lstStyle/>
          <a:p>
            <a:pPr eaLnBrk="1" hangingPunct="1"/>
            <a:r>
              <a:rPr lang="en-US" altLang="en-US" b="1"/>
              <a:t>Bacteroides	</a:t>
            </a:r>
          </a:p>
          <a:p>
            <a:pPr lvl="1" eaLnBrk="1" hangingPunct="1"/>
            <a:r>
              <a:rPr lang="en-US" altLang="en-US"/>
              <a:t>Normal Flora in mm</a:t>
            </a:r>
          </a:p>
          <a:p>
            <a:pPr lvl="1" eaLnBrk="1" hangingPunct="1"/>
            <a:r>
              <a:rPr lang="en-US" altLang="en-US"/>
              <a:t>Opportunistic pathogen</a:t>
            </a:r>
          </a:p>
          <a:p>
            <a:pPr lvl="2" eaLnBrk="1" hangingPunct="1"/>
            <a:r>
              <a:rPr lang="en-US" altLang="en-US"/>
              <a:t>Present in severe gingivitis and periodontal DZ</a:t>
            </a:r>
          </a:p>
          <a:p>
            <a:pPr lvl="2" eaLnBrk="1" hangingPunct="1"/>
            <a:r>
              <a:rPr lang="en-US" altLang="en-US"/>
              <a:t>Foot rot in Large animals</a:t>
            </a:r>
          </a:p>
        </p:txBody>
      </p:sp>
      <p:pic>
        <p:nvPicPr>
          <p:cNvPr id="1013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056" y="457200"/>
            <a:ext cx="1881188" cy="2506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8254597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FF3399"/>
                </a:solidFill>
              </a:rPr>
              <a:t>Gram negative rod</a:t>
            </a:r>
            <a:br>
              <a:rPr lang="en-US" dirty="0">
                <a:solidFill>
                  <a:srgbClr val="FF3399"/>
                </a:solidFill>
              </a:rPr>
            </a:br>
            <a:r>
              <a:rPr lang="en-US" dirty="0">
                <a:solidFill>
                  <a:srgbClr val="FF3399"/>
                </a:solidFill>
              </a:rPr>
              <a:t>Aerobic</a:t>
            </a:r>
          </a:p>
        </p:txBody>
      </p:sp>
      <p:sp>
        <p:nvSpPr>
          <p:cNvPr id="102403" name="Content Placeholder 2"/>
          <p:cNvSpPr>
            <a:spLocks noGrp="1"/>
          </p:cNvSpPr>
          <p:nvPr>
            <p:ph idx="1"/>
          </p:nvPr>
        </p:nvSpPr>
        <p:spPr>
          <a:xfrm>
            <a:off x="685800" y="1752600"/>
            <a:ext cx="7543800" cy="3200400"/>
          </a:xfrm>
        </p:spPr>
        <p:txBody>
          <a:bodyPr>
            <a:normAutofit/>
          </a:bodyPr>
          <a:lstStyle/>
          <a:p>
            <a:pPr eaLnBrk="1" hangingPunct="1"/>
            <a:r>
              <a:rPr lang="en-US" altLang="en-US" dirty="0"/>
              <a:t>*</a:t>
            </a:r>
            <a:r>
              <a:rPr lang="en-US" altLang="en-US" dirty="0" err="1"/>
              <a:t>Bartonella</a:t>
            </a:r>
            <a:endParaRPr lang="en-US" altLang="en-US" dirty="0"/>
          </a:p>
          <a:p>
            <a:pPr lvl="1" eaLnBrk="1" hangingPunct="1">
              <a:buFont typeface="Arial" panose="020B0604020202020204" pitchFamily="34" charset="0"/>
              <a:buChar char="–"/>
            </a:pPr>
            <a:r>
              <a:rPr lang="en-US" altLang="en-US" dirty="0"/>
              <a:t>Cat scratch DZ</a:t>
            </a:r>
          </a:p>
          <a:p>
            <a:pPr lvl="1" eaLnBrk="1" hangingPunct="1">
              <a:buFont typeface="Arial" panose="020B0604020202020204" pitchFamily="34" charset="0"/>
              <a:buChar char="–"/>
            </a:pPr>
            <a:r>
              <a:rPr lang="en-US" altLang="en-US" dirty="0"/>
              <a:t>90% of cases are from playful kittens</a:t>
            </a:r>
          </a:p>
          <a:p>
            <a:pPr lvl="1" eaLnBrk="1" hangingPunct="1">
              <a:buFont typeface="Arial" panose="020B0604020202020204" pitchFamily="34" charset="0"/>
              <a:buChar char="–"/>
            </a:pPr>
            <a:r>
              <a:rPr lang="en-US" altLang="en-US" dirty="0"/>
              <a:t>Systemic infection in immunocompromised</a:t>
            </a:r>
          </a:p>
          <a:p>
            <a:pPr lvl="1" eaLnBrk="1" hangingPunct="1">
              <a:buFont typeface="Arial" panose="020B0604020202020204" pitchFamily="34" charset="0"/>
              <a:buChar char="–"/>
            </a:pPr>
            <a:r>
              <a:rPr lang="en-US" altLang="en-US" dirty="0"/>
              <a:t>Self – limiting</a:t>
            </a:r>
          </a:p>
          <a:p>
            <a:pPr lvl="1" eaLnBrk="1" hangingPunct="1">
              <a:buFont typeface="Arial" panose="020B0604020202020204" pitchFamily="34" charset="0"/>
              <a:buChar char="–"/>
            </a:pPr>
            <a:r>
              <a:rPr lang="en-US" altLang="en-US" dirty="0"/>
              <a:t>Vector-Fleas</a:t>
            </a:r>
          </a:p>
        </p:txBody>
      </p:sp>
    </p:spTree>
    <p:custDataLst>
      <p:tags r:id="rId1"/>
    </p:custDataLst>
    <p:extLst>
      <p:ext uri="{BB962C8B-B14F-4D97-AF65-F5344CB8AC3E}">
        <p14:creationId xmlns:p14="http://schemas.microsoft.com/office/powerpoint/2010/main" val="793635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5268913" cy="600075"/>
          </a:xfrm>
        </p:spPr>
        <p:txBody>
          <a:bodyPr>
            <a:normAutofit fontScale="90000"/>
          </a:bodyPr>
          <a:lstStyle/>
          <a:p>
            <a:pPr eaLnBrk="1" fontAlgn="auto" hangingPunct="1">
              <a:spcAft>
                <a:spcPts val="0"/>
              </a:spcAft>
              <a:defRPr/>
            </a:pPr>
            <a:r>
              <a:rPr lang="en-US" dirty="0">
                <a:solidFill>
                  <a:srgbClr val="7030A0"/>
                </a:solidFill>
              </a:rPr>
              <a:t>Gram Positive Rods  Aerobic</a:t>
            </a:r>
            <a:br>
              <a:rPr lang="en-US" dirty="0"/>
            </a:br>
            <a:endParaRPr lang="en-US" dirty="0"/>
          </a:p>
        </p:txBody>
      </p:sp>
      <p:sp>
        <p:nvSpPr>
          <p:cNvPr id="3" name="Content Placeholder 2"/>
          <p:cNvSpPr>
            <a:spLocks noGrp="1"/>
          </p:cNvSpPr>
          <p:nvPr>
            <p:ph idx="1"/>
          </p:nvPr>
        </p:nvSpPr>
        <p:spPr>
          <a:xfrm>
            <a:off x="247650" y="1943100"/>
            <a:ext cx="7353300" cy="3714750"/>
          </a:xfrm>
        </p:spPr>
        <p:txBody>
          <a:bodyPr rtlCol="0">
            <a:normAutofit/>
          </a:bodyPr>
          <a:lstStyle/>
          <a:p>
            <a:pPr eaLnBrk="1" fontAlgn="auto" hangingPunct="1">
              <a:spcAft>
                <a:spcPts val="0"/>
              </a:spcAft>
              <a:defRPr/>
            </a:pPr>
            <a:r>
              <a:rPr lang="en-US" b="1" dirty="0"/>
              <a:t>Bacillus </a:t>
            </a:r>
            <a:r>
              <a:rPr lang="en-US" altLang="en-US" b="1" i="1" dirty="0" err="1"/>
              <a:t>anthracis</a:t>
            </a:r>
            <a:endParaRPr lang="en-US" altLang="en-US" b="1" i="1" dirty="0"/>
          </a:p>
          <a:p>
            <a:pPr marL="640080" lvl="1" eaLnBrk="1" fontAlgn="auto" hangingPunct="1">
              <a:spcAft>
                <a:spcPts val="0"/>
              </a:spcAft>
              <a:buFont typeface="Arial" panose="020B0604020202020204" pitchFamily="34" charset="0"/>
              <a:buChar char="–"/>
              <a:defRPr/>
            </a:pPr>
            <a:r>
              <a:rPr lang="en-US" sz="1800" i="1" dirty="0"/>
              <a:t>“</a:t>
            </a:r>
            <a:r>
              <a:rPr lang="en-US" altLang="en-US" sz="1800" dirty="0"/>
              <a:t>Anthrax”</a:t>
            </a:r>
            <a:endParaRPr lang="en-US" sz="1800" dirty="0"/>
          </a:p>
          <a:p>
            <a:pPr marL="640080" lvl="1" eaLnBrk="1" fontAlgn="auto" hangingPunct="1">
              <a:spcAft>
                <a:spcPts val="0"/>
              </a:spcAft>
              <a:buFont typeface="Arial" panose="020B0604020202020204" pitchFamily="34" charset="0"/>
              <a:buChar char="–"/>
              <a:defRPr/>
            </a:pPr>
            <a:r>
              <a:rPr lang="en-US" sz="1800" dirty="0"/>
              <a:t>Cattle and sheep most susceptible</a:t>
            </a:r>
          </a:p>
          <a:p>
            <a:pPr marL="640080" lvl="1" eaLnBrk="1" fontAlgn="auto" hangingPunct="1">
              <a:spcAft>
                <a:spcPts val="0"/>
              </a:spcAft>
              <a:buFont typeface="Arial" panose="020B0604020202020204" pitchFamily="34" charset="0"/>
              <a:buChar char="–"/>
              <a:defRPr/>
            </a:pPr>
            <a:r>
              <a:rPr lang="en-US" sz="1800" dirty="0"/>
              <a:t>Sudden death</a:t>
            </a:r>
          </a:p>
          <a:p>
            <a:pPr marL="640080" lvl="1" eaLnBrk="1" fontAlgn="auto" hangingPunct="1">
              <a:spcAft>
                <a:spcPts val="0"/>
              </a:spcAft>
              <a:buFont typeface="Arial" panose="020B0604020202020204" pitchFamily="34" charset="0"/>
              <a:buChar char="–"/>
              <a:defRPr/>
            </a:pPr>
            <a:r>
              <a:rPr lang="en-US" sz="1800" dirty="0"/>
              <a:t>Fatal in 24 hours</a:t>
            </a:r>
          </a:p>
          <a:p>
            <a:pPr eaLnBrk="1" fontAlgn="auto" hangingPunct="1">
              <a:spcAft>
                <a:spcPts val="0"/>
              </a:spcAft>
              <a:defRPr/>
            </a:pPr>
            <a:r>
              <a:rPr lang="en-US" altLang="en-US" sz="1800" dirty="0"/>
              <a:t>Spores in the soil are ingested</a:t>
            </a:r>
          </a:p>
          <a:p>
            <a:pPr marL="342900" lvl="1" eaLnBrk="1" fontAlgn="auto" hangingPunct="1">
              <a:spcAft>
                <a:spcPts val="0"/>
              </a:spcAft>
              <a:buClr>
                <a:schemeClr val="accent1"/>
              </a:buClr>
              <a:defRPr/>
            </a:pPr>
            <a:r>
              <a:rPr lang="en-US" altLang="en-US" sz="1600" dirty="0"/>
              <a:t>CNS- convulsions, coma</a:t>
            </a:r>
          </a:p>
          <a:p>
            <a:pPr eaLnBrk="1" fontAlgn="auto" hangingPunct="1">
              <a:spcAft>
                <a:spcPts val="0"/>
              </a:spcAft>
              <a:defRPr/>
            </a:pPr>
            <a:r>
              <a:rPr lang="en-US" altLang="en-US" sz="1600" dirty="0"/>
              <a:t>CVS- blood vessel damage, tissue necrosis, shock from fluid loss.</a:t>
            </a:r>
          </a:p>
        </p:txBody>
      </p:sp>
      <p:pic>
        <p:nvPicPr>
          <p:cNvPr id="1044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19200"/>
            <a:ext cx="34036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1855974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5268913" cy="857250"/>
          </a:xfrm>
        </p:spPr>
        <p:txBody>
          <a:bodyPr>
            <a:normAutofit fontScale="90000"/>
          </a:bodyPr>
          <a:lstStyle/>
          <a:p>
            <a:pPr eaLnBrk="1" fontAlgn="auto" hangingPunct="1">
              <a:spcAft>
                <a:spcPts val="0"/>
              </a:spcAft>
              <a:defRPr/>
            </a:pPr>
            <a:r>
              <a:rPr lang="en-US" dirty="0">
                <a:solidFill>
                  <a:srgbClr val="7030A0"/>
                </a:solidFill>
              </a:rPr>
              <a:t>Gram Positive Rod</a:t>
            </a:r>
            <a:br>
              <a:rPr lang="en-US" dirty="0">
                <a:solidFill>
                  <a:srgbClr val="7030A0"/>
                </a:solidFill>
              </a:rPr>
            </a:br>
            <a:r>
              <a:rPr lang="en-US" dirty="0" err="1">
                <a:solidFill>
                  <a:srgbClr val="7030A0"/>
                </a:solidFill>
              </a:rPr>
              <a:t>Anerobic</a:t>
            </a:r>
            <a:br>
              <a:rPr lang="en-US" dirty="0"/>
            </a:br>
            <a:endParaRPr lang="en-US" dirty="0"/>
          </a:p>
        </p:txBody>
      </p:sp>
      <p:sp>
        <p:nvSpPr>
          <p:cNvPr id="105475" name="Content Placeholder 2"/>
          <p:cNvSpPr>
            <a:spLocks noGrp="1"/>
          </p:cNvSpPr>
          <p:nvPr>
            <p:ph idx="1"/>
          </p:nvPr>
        </p:nvSpPr>
        <p:spPr>
          <a:xfrm>
            <a:off x="331788" y="1714500"/>
            <a:ext cx="7212012" cy="4000500"/>
          </a:xfrm>
        </p:spPr>
        <p:txBody>
          <a:bodyPr>
            <a:normAutofit lnSpcReduction="10000"/>
          </a:bodyPr>
          <a:lstStyle/>
          <a:p>
            <a:pPr eaLnBrk="1" hangingPunct="1"/>
            <a:r>
              <a:rPr lang="en-US" altLang="en-US" sz="2600" b="1" dirty="0"/>
              <a:t>*Clostridium botulinum</a:t>
            </a:r>
          </a:p>
          <a:p>
            <a:pPr lvl="1" eaLnBrk="1" hangingPunct="1"/>
            <a:r>
              <a:rPr lang="en-US" altLang="en-US" dirty="0"/>
              <a:t>Botulism</a:t>
            </a:r>
          </a:p>
          <a:p>
            <a:pPr lvl="2" eaLnBrk="1" hangingPunct="1">
              <a:buFont typeface="Arial" panose="020B0604020202020204" pitchFamily="34" charset="0"/>
              <a:buChar char="–"/>
            </a:pPr>
            <a:r>
              <a:rPr lang="en-US" altLang="en-US" dirty="0"/>
              <a:t>Spore former</a:t>
            </a:r>
          </a:p>
          <a:p>
            <a:pPr lvl="2" eaLnBrk="1" hangingPunct="1">
              <a:buFont typeface="Arial" panose="020B0604020202020204" pitchFamily="34" charset="0"/>
              <a:buChar char="–"/>
            </a:pPr>
            <a:r>
              <a:rPr lang="en-US" altLang="en-US" dirty="0"/>
              <a:t>Motile</a:t>
            </a:r>
          </a:p>
          <a:p>
            <a:pPr lvl="2" eaLnBrk="1" hangingPunct="1">
              <a:buFont typeface="Arial" panose="020B0604020202020204" pitchFamily="34" charset="0"/>
              <a:buChar char="–"/>
            </a:pPr>
            <a:r>
              <a:rPr lang="en-US" altLang="en-US" dirty="0"/>
              <a:t>Immunization available for all types of Clostridium</a:t>
            </a:r>
          </a:p>
          <a:p>
            <a:pPr eaLnBrk="1" hangingPunct="1"/>
            <a:r>
              <a:rPr lang="en-US" altLang="en-US" dirty="0"/>
              <a:t>Transmission</a:t>
            </a:r>
          </a:p>
          <a:p>
            <a:pPr lvl="1" eaLnBrk="1" hangingPunct="1">
              <a:buFont typeface="Arial" panose="020B0604020202020204" pitchFamily="34" charset="0"/>
              <a:buChar char="–"/>
            </a:pPr>
            <a:r>
              <a:rPr lang="en-US" altLang="en-US" dirty="0"/>
              <a:t>ingestion of NEUROTOXIN</a:t>
            </a:r>
          </a:p>
          <a:p>
            <a:pPr lvl="4" eaLnBrk="1" hangingPunct="1">
              <a:buFont typeface="Arial" panose="020B0604020202020204" pitchFamily="34" charset="0"/>
              <a:buChar char="»"/>
            </a:pPr>
            <a:endParaRPr lang="en-US" altLang="en-US" dirty="0"/>
          </a:p>
          <a:p>
            <a:pPr eaLnBrk="1" hangingPunct="1"/>
            <a:r>
              <a:rPr lang="en-US" altLang="en-US" dirty="0"/>
              <a:t>Antitoxin available for people and horses</a:t>
            </a:r>
          </a:p>
          <a:p>
            <a:pPr eaLnBrk="1" hangingPunct="1"/>
            <a:r>
              <a:rPr lang="en-US" altLang="en-US" dirty="0"/>
              <a:t>Bo-</a:t>
            </a:r>
            <a:r>
              <a:rPr lang="en-US" altLang="en-US" dirty="0" err="1"/>
              <a:t>Tox</a:t>
            </a:r>
            <a:r>
              <a:rPr lang="en-US" altLang="en-US" dirty="0"/>
              <a:t>  skeletal muscle paralysis</a:t>
            </a:r>
          </a:p>
        </p:txBody>
      </p:sp>
      <p:pic>
        <p:nvPicPr>
          <p:cNvPr id="10547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762000"/>
            <a:ext cx="28035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2346049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5268913" cy="857250"/>
          </a:xfrm>
        </p:spPr>
        <p:txBody>
          <a:bodyPr>
            <a:normAutofit fontScale="90000"/>
          </a:bodyPr>
          <a:lstStyle/>
          <a:p>
            <a:pPr eaLnBrk="1" fontAlgn="auto" hangingPunct="1">
              <a:spcAft>
                <a:spcPts val="0"/>
              </a:spcAft>
              <a:defRPr/>
            </a:pPr>
            <a:r>
              <a:rPr lang="en-US" dirty="0">
                <a:solidFill>
                  <a:srgbClr val="7030A0"/>
                </a:solidFill>
              </a:rPr>
              <a:t>Gram Positive Rod</a:t>
            </a:r>
            <a:br>
              <a:rPr lang="en-US" dirty="0">
                <a:solidFill>
                  <a:srgbClr val="7030A0"/>
                </a:solidFill>
              </a:rPr>
            </a:br>
            <a:r>
              <a:rPr lang="en-US" dirty="0" err="1">
                <a:solidFill>
                  <a:srgbClr val="7030A0"/>
                </a:solidFill>
              </a:rPr>
              <a:t>Anerobic</a:t>
            </a:r>
            <a:br>
              <a:rPr lang="en-US" dirty="0"/>
            </a:br>
            <a:endParaRPr lang="en-US" dirty="0"/>
          </a:p>
        </p:txBody>
      </p:sp>
      <p:sp>
        <p:nvSpPr>
          <p:cNvPr id="106499" name="Content Placeholder 2"/>
          <p:cNvSpPr>
            <a:spLocks noGrp="1"/>
          </p:cNvSpPr>
          <p:nvPr>
            <p:ph idx="1"/>
          </p:nvPr>
        </p:nvSpPr>
        <p:spPr>
          <a:xfrm>
            <a:off x="533400" y="1600200"/>
            <a:ext cx="7212012" cy="4000500"/>
          </a:xfrm>
        </p:spPr>
        <p:txBody>
          <a:bodyPr/>
          <a:lstStyle/>
          <a:p>
            <a:pPr eaLnBrk="1" hangingPunct="1"/>
            <a:r>
              <a:rPr lang="en-US" altLang="en-US" b="1" dirty="0"/>
              <a:t>Clostridium botulinum</a:t>
            </a:r>
          </a:p>
          <a:p>
            <a:pPr eaLnBrk="1" hangingPunct="1"/>
            <a:endParaRPr lang="en-US" altLang="en-US" sz="1400" b="1" dirty="0"/>
          </a:p>
          <a:p>
            <a:pPr lvl="2" eaLnBrk="1" hangingPunct="1"/>
            <a:r>
              <a:rPr lang="en-US" altLang="en-US" b="1" dirty="0" err="1"/>
              <a:t>Limberneck</a:t>
            </a:r>
            <a:r>
              <a:rPr lang="en-US" altLang="en-US" dirty="0"/>
              <a:t>- in waterfowl, shore birds and scavengers</a:t>
            </a:r>
          </a:p>
          <a:p>
            <a:pPr lvl="3" eaLnBrk="1" hangingPunct="1"/>
            <a:r>
              <a:rPr lang="en-US" altLang="en-US" dirty="0"/>
              <a:t>Water fowl are very susceptible (eating from the bottom of ponds)</a:t>
            </a:r>
          </a:p>
          <a:p>
            <a:pPr lvl="2" eaLnBrk="1" hangingPunct="1"/>
            <a:r>
              <a:rPr lang="en-US" altLang="en-US" b="1" dirty="0"/>
              <a:t>Shaker foal- </a:t>
            </a:r>
            <a:r>
              <a:rPr lang="en-US" altLang="en-US" dirty="0"/>
              <a:t>Young horses</a:t>
            </a:r>
          </a:p>
          <a:p>
            <a:pPr lvl="3" eaLnBrk="1" hangingPunct="1">
              <a:buFont typeface="Arial" panose="020B0604020202020204" pitchFamily="34" charset="0"/>
              <a:buChar char="–"/>
            </a:pPr>
            <a:r>
              <a:rPr lang="en-US" altLang="en-US" dirty="0"/>
              <a:t>Toxin acts at neuromuscular junction, prevents the release of Acetylcholine, results in muscle weakness and paralysis</a:t>
            </a:r>
          </a:p>
          <a:p>
            <a:pPr eaLnBrk="1" hangingPunct="1"/>
            <a:endParaRPr lang="en-US" altLang="en-US" b="1" dirty="0"/>
          </a:p>
          <a:p>
            <a:pPr eaLnBrk="1" hangingPunct="1"/>
            <a:endParaRPr lang="en-US" altLang="en-US" b="1" dirty="0"/>
          </a:p>
        </p:txBody>
      </p:sp>
      <p:pic>
        <p:nvPicPr>
          <p:cNvPr id="10650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76225"/>
            <a:ext cx="28035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8733408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5268913" cy="857250"/>
          </a:xfrm>
        </p:spPr>
        <p:txBody>
          <a:bodyPr>
            <a:normAutofit fontScale="90000"/>
          </a:bodyPr>
          <a:lstStyle/>
          <a:p>
            <a:pPr eaLnBrk="1" fontAlgn="auto" hangingPunct="1">
              <a:spcAft>
                <a:spcPts val="0"/>
              </a:spcAft>
              <a:defRPr/>
            </a:pPr>
            <a:r>
              <a:rPr lang="en-US" dirty="0">
                <a:solidFill>
                  <a:srgbClr val="7030A0"/>
                </a:solidFill>
              </a:rPr>
              <a:t>Gram Positive Rod</a:t>
            </a:r>
            <a:br>
              <a:rPr lang="en-US" dirty="0">
                <a:solidFill>
                  <a:srgbClr val="7030A0"/>
                </a:solidFill>
              </a:rPr>
            </a:br>
            <a:r>
              <a:rPr lang="en-US" dirty="0">
                <a:solidFill>
                  <a:srgbClr val="7030A0"/>
                </a:solidFill>
              </a:rPr>
              <a:t>Obligate </a:t>
            </a:r>
            <a:r>
              <a:rPr lang="en-US" dirty="0" err="1">
                <a:solidFill>
                  <a:srgbClr val="7030A0"/>
                </a:solidFill>
              </a:rPr>
              <a:t>anerobe</a:t>
            </a:r>
            <a:br>
              <a:rPr lang="en-US" dirty="0"/>
            </a:br>
            <a:endParaRPr lang="en-US" dirty="0"/>
          </a:p>
        </p:txBody>
      </p:sp>
      <p:sp>
        <p:nvSpPr>
          <p:cNvPr id="3" name="Content Placeholder 2"/>
          <p:cNvSpPr>
            <a:spLocks noGrp="1"/>
          </p:cNvSpPr>
          <p:nvPr>
            <p:ph idx="1"/>
          </p:nvPr>
        </p:nvSpPr>
        <p:spPr>
          <a:xfrm>
            <a:off x="366713" y="1714500"/>
            <a:ext cx="7291387" cy="4000500"/>
          </a:xfrm>
        </p:spPr>
        <p:txBody>
          <a:bodyPr rtlCol="0">
            <a:normAutofit fontScale="92500" lnSpcReduction="20000"/>
          </a:bodyPr>
          <a:lstStyle/>
          <a:p>
            <a:pPr eaLnBrk="1" fontAlgn="auto" hangingPunct="1">
              <a:spcAft>
                <a:spcPts val="0"/>
              </a:spcAft>
              <a:defRPr/>
            </a:pPr>
            <a:r>
              <a:rPr lang="en-US" sz="2600" b="1" dirty="0"/>
              <a:t>*Clostridium tetni</a:t>
            </a:r>
          </a:p>
          <a:p>
            <a:pPr marL="640080" lvl="1" eaLnBrk="1" fontAlgn="auto" hangingPunct="1">
              <a:spcAft>
                <a:spcPts val="0"/>
              </a:spcAft>
              <a:buFont typeface="Arial" panose="020B0604020202020204" pitchFamily="34" charset="0"/>
              <a:buChar char="–"/>
              <a:defRPr/>
            </a:pPr>
            <a:r>
              <a:rPr lang="en-US" dirty="0"/>
              <a:t>Tetanus</a:t>
            </a:r>
          </a:p>
          <a:p>
            <a:pPr marL="640080" lvl="1" eaLnBrk="1" fontAlgn="auto" hangingPunct="1">
              <a:spcAft>
                <a:spcPts val="0"/>
              </a:spcAft>
              <a:buFont typeface="Arial" panose="020B0604020202020204" pitchFamily="34" charset="0"/>
              <a:buChar char="–"/>
              <a:defRPr/>
            </a:pPr>
            <a:r>
              <a:rPr lang="en-US" dirty="0"/>
              <a:t>Ubiquitous (common in soil)</a:t>
            </a:r>
          </a:p>
          <a:p>
            <a:pPr marL="640080" lvl="1" eaLnBrk="1" fontAlgn="auto" hangingPunct="1">
              <a:spcAft>
                <a:spcPts val="0"/>
              </a:spcAft>
              <a:buFont typeface="Arial" panose="020B0604020202020204" pitchFamily="34" charset="0"/>
              <a:buChar char="–"/>
              <a:defRPr/>
            </a:pPr>
            <a:r>
              <a:rPr lang="en-US" dirty="0"/>
              <a:t>Motile</a:t>
            </a:r>
          </a:p>
          <a:p>
            <a:pPr marL="640080" lvl="1" eaLnBrk="1" fontAlgn="auto" hangingPunct="1">
              <a:spcAft>
                <a:spcPts val="0"/>
              </a:spcAft>
              <a:buFont typeface="Arial" panose="020B0604020202020204" pitchFamily="34" charset="0"/>
              <a:buChar char="–"/>
              <a:defRPr/>
            </a:pPr>
            <a:r>
              <a:rPr lang="en-US" dirty="0"/>
              <a:t>Spore forming</a:t>
            </a:r>
          </a:p>
          <a:p>
            <a:pPr eaLnBrk="1" fontAlgn="auto" hangingPunct="1">
              <a:spcAft>
                <a:spcPts val="0"/>
              </a:spcAft>
              <a:defRPr/>
            </a:pPr>
            <a:r>
              <a:rPr lang="en-US" dirty="0"/>
              <a:t>Transmission</a:t>
            </a:r>
          </a:p>
          <a:p>
            <a:pPr marL="640080" lvl="1" eaLnBrk="1" fontAlgn="auto" hangingPunct="1">
              <a:spcAft>
                <a:spcPts val="0"/>
              </a:spcAft>
              <a:buFont typeface="Arial" panose="020B0604020202020204" pitchFamily="34" charset="0"/>
              <a:buChar char="–"/>
              <a:defRPr/>
            </a:pPr>
            <a:r>
              <a:rPr lang="en-US" dirty="0"/>
              <a:t>deep puncture wounds</a:t>
            </a:r>
            <a:r>
              <a:rPr lang="en-US" dirty="0">
                <a:sym typeface="Wingdings" pitchFamily="2" charset="2"/>
              </a:rPr>
              <a:t></a:t>
            </a:r>
            <a:r>
              <a:rPr lang="en-US" dirty="0"/>
              <a:t> endotoxin release</a:t>
            </a:r>
            <a:r>
              <a:rPr lang="en-US" dirty="0">
                <a:sym typeface="Wingdings" pitchFamily="2" charset="2"/>
              </a:rPr>
              <a:t></a:t>
            </a:r>
            <a:r>
              <a:rPr lang="en-US" dirty="0"/>
              <a:t> CNS</a:t>
            </a:r>
            <a:r>
              <a:rPr lang="en-US" dirty="0">
                <a:sym typeface="Wingdings" pitchFamily="2" charset="2"/>
              </a:rPr>
              <a:t> inhibitory neurons no muscle relaxation.</a:t>
            </a:r>
          </a:p>
          <a:p>
            <a:pPr marL="640080" lvl="1" eaLnBrk="1" fontAlgn="auto" hangingPunct="1">
              <a:spcAft>
                <a:spcPts val="0"/>
              </a:spcAft>
              <a:buFont typeface="Arial" panose="020B0604020202020204" pitchFamily="34" charset="0"/>
              <a:buChar char="–"/>
              <a:defRPr/>
            </a:pPr>
            <a:endParaRPr lang="en-US" dirty="0">
              <a:sym typeface="Wingdings" pitchFamily="2" charset="2"/>
            </a:endParaRPr>
          </a:p>
          <a:p>
            <a:pPr eaLnBrk="1" fontAlgn="auto" hangingPunct="1">
              <a:spcAft>
                <a:spcPts val="0"/>
              </a:spcAft>
              <a:defRPr/>
            </a:pPr>
            <a:r>
              <a:rPr lang="en-US" dirty="0">
                <a:sym typeface="Wingdings" pitchFamily="2" charset="2"/>
              </a:rPr>
              <a:t>“Tetnospasms” strong enough to break bones, “Lockjaw” (humans)</a:t>
            </a:r>
          </a:p>
          <a:p>
            <a:pPr eaLnBrk="1" fontAlgn="auto" hangingPunct="1">
              <a:spcAft>
                <a:spcPts val="0"/>
              </a:spcAft>
              <a:defRPr/>
            </a:pPr>
            <a:endParaRPr lang="en-US" dirty="0"/>
          </a:p>
          <a:p>
            <a:pPr eaLnBrk="1" fontAlgn="auto" hangingPunct="1">
              <a:spcAft>
                <a:spcPts val="0"/>
              </a:spcAft>
              <a:defRPr/>
            </a:pPr>
            <a:endParaRPr lang="en-US" dirty="0"/>
          </a:p>
          <a:p>
            <a:pPr marL="1005840" lvl="2" eaLnBrk="1" fontAlgn="auto" hangingPunct="1">
              <a:spcAft>
                <a:spcPts val="0"/>
              </a:spcAft>
              <a:buClr>
                <a:schemeClr val="accent3"/>
              </a:buClr>
              <a:defRPr/>
            </a:pPr>
            <a:endParaRPr lang="en-US" dirty="0"/>
          </a:p>
          <a:p>
            <a:pPr marL="1005840" lvl="2" eaLnBrk="1" fontAlgn="auto" hangingPunct="1">
              <a:spcAft>
                <a:spcPts val="0"/>
              </a:spcAft>
              <a:buClr>
                <a:schemeClr val="accent3"/>
              </a:buClr>
              <a:defRPr/>
            </a:pPr>
            <a:endParaRPr lang="en-US" dirty="0"/>
          </a:p>
          <a:p>
            <a:pPr marL="514350" lvl="2" indent="0" eaLnBrk="1" fontAlgn="auto" hangingPunct="1">
              <a:spcAft>
                <a:spcPts val="0"/>
              </a:spcAft>
              <a:buClr>
                <a:schemeClr val="accent3"/>
              </a:buClr>
              <a:buFont typeface="Arial" panose="020B0604020202020204" pitchFamily="34" charset="0"/>
              <a:buNone/>
              <a:defRPr/>
            </a:pPr>
            <a:endParaRPr lang="en-US" dirty="0"/>
          </a:p>
        </p:txBody>
      </p:sp>
      <p:pic>
        <p:nvPicPr>
          <p:cNvPr id="1075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143000"/>
            <a:ext cx="2844800" cy="2271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3382335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5268913" cy="857250"/>
          </a:xfrm>
        </p:spPr>
        <p:txBody>
          <a:bodyPr>
            <a:normAutofit fontScale="90000"/>
          </a:bodyPr>
          <a:lstStyle/>
          <a:p>
            <a:pPr eaLnBrk="1" fontAlgn="auto" hangingPunct="1">
              <a:spcAft>
                <a:spcPts val="0"/>
              </a:spcAft>
              <a:defRPr/>
            </a:pPr>
            <a:r>
              <a:rPr lang="en-US" dirty="0">
                <a:solidFill>
                  <a:srgbClr val="7030A0"/>
                </a:solidFill>
              </a:rPr>
              <a:t>Gram Positive Rod</a:t>
            </a:r>
            <a:br>
              <a:rPr lang="en-US" dirty="0">
                <a:solidFill>
                  <a:srgbClr val="7030A0"/>
                </a:solidFill>
              </a:rPr>
            </a:br>
            <a:r>
              <a:rPr lang="en-US" dirty="0">
                <a:solidFill>
                  <a:srgbClr val="7030A0"/>
                </a:solidFill>
              </a:rPr>
              <a:t>Obligate </a:t>
            </a:r>
            <a:r>
              <a:rPr lang="en-US" dirty="0" err="1">
                <a:solidFill>
                  <a:srgbClr val="7030A0"/>
                </a:solidFill>
              </a:rPr>
              <a:t>anerobe</a:t>
            </a:r>
            <a:br>
              <a:rPr lang="en-US" dirty="0"/>
            </a:br>
            <a:endParaRPr lang="en-US" dirty="0"/>
          </a:p>
        </p:txBody>
      </p:sp>
      <p:sp>
        <p:nvSpPr>
          <p:cNvPr id="3" name="Content Placeholder 2"/>
          <p:cNvSpPr>
            <a:spLocks noGrp="1"/>
          </p:cNvSpPr>
          <p:nvPr>
            <p:ph idx="1"/>
          </p:nvPr>
        </p:nvSpPr>
        <p:spPr>
          <a:xfrm>
            <a:off x="366713" y="1714500"/>
            <a:ext cx="7291387" cy="4000500"/>
          </a:xfrm>
        </p:spPr>
        <p:txBody>
          <a:bodyPr rtlCol="0">
            <a:normAutofit/>
          </a:bodyPr>
          <a:lstStyle/>
          <a:p>
            <a:pPr eaLnBrk="1" fontAlgn="auto" hangingPunct="1">
              <a:spcAft>
                <a:spcPts val="0"/>
              </a:spcAft>
              <a:defRPr/>
            </a:pPr>
            <a:endParaRPr lang="en-US" dirty="0"/>
          </a:p>
          <a:p>
            <a:pPr eaLnBrk="1" fontAlgn="auto" hangingPunct="1">
              <a:spcAft>
                <a:spcPts val="0"/>
              </a:spcAft>
              <a:defRPr/>
            </a:pPr>
            <a:r>
              <a:rPr lang="en-US" dirty="0"/>
              <a:t>Clostridium </a:t>
            </a:r>
            <a:r>
              <a:rPr lang="en-US" dirty="0" err="1"/>
              <a:t>perfringies</a:t>
            </a:r>
            <a:endParaRPr lang="en-US" dirty="0"/>
          </a:p>
          <a:p>
            <a:pPr marL="640080" lvl="1" eaLnBrk="1" fontAlgn="auto" hangingPunct="1">
              <a:spcAft>
                <a:spcPts val="0"/>
              </a:spcAft>
              <a:buFont typeface="Arial" panose="020B0604020202020204" pitchFamily="34" charset="0"/>
              <a:buChar char="–"/>
              <a:defRPr/>
            </a:pPr>
            <a:r>
              <a:rPr lang="en-US" dirty="0"/>
              <a:t>Ingestion of spores</a:t>
            </a:r>
          </a:p>
          <a:p>
            <a:pPr marL="640080" lvl="1" eaLnBrk="1" fontAlgn="auto" hangingPunct="1">
              <a:spcAft>
                <a:spcPts val="0"/>
              </a:spcAft>
              <a:buFont typeface="Arial" panose="020B0604020202020204" pitchFamily="34" charset="0"/>
              <a:buChar char="–"/>
              <a:defRPr/>
            </a:pPr>
            <a:r>
              <a:rPr lang="en-US" dirty="0"/>
              <a:t>Food poisoning </a:t>
            </a:r>
          </a:p>
          <a:p>
            <a:pPr marL="640080" lvl="1" eaLnBrk="1" fontAlgn="auto" hangingPunct="1">
              <a:spcAft>
                <a:spcPts val="0"/>
              </a:spcAft>
              <a:buFont typeface="Arial" panose="020B0604020202020204" pitchFamily="34" charset="0"/>
              <a:buChar char="–"/>
              <a:defRPr/>
            </a:pPr>
            <a:r>
              <a:rPr lang="en-US" dirty="0"/>
              <a:t>Hemorrhagic enteritis</a:t>
            </a:r>
          </a:p>
          <a:p>
            <a:pPr marL="1005840" lvl="2" eaLnBrk="1" fontAlgn="auto" hangingPunct="1">
              <a:spcAft>
                <a:spcPts val="0"/>
              </a:spcAft>
              <a:buClr>
                <a:schemeClr val="accent3"/>
              </a:buClr>
              <a:defRPr/>
            </a:pPr>
            <a:endParaRPr lang="en-US" dirty="0"/>
          </a:p>
          <a:p>
            <a:pPr marL="1005840" lvl="2" eaLnBrk="1" fontAlgn="auto" hangingPunct="1">
              <a:spcAft>
                <a:spcPts val="0"/>
              </a:spcAft>
              <a:buClr>
                <a:schemeClr val="accent3"/>
              </a:buClr>
              <a:defRPr/>
            </a:pPr>
            <a:endParaRPr lang="en-US" dirty="0"/>
          </a:p>
          <a:p>
            <a:pPr marL="514350" lvl="2" indent="0" eaLnBrk="1" fontAlgn="auto" hangingPunct="1">
              <a:spcAft>
                <a:spcPts val="0"/>
              </a:spcAft>
              <a:buClr>
                <a:schemeClr val="accent3"/>
              </a:buClr>
              <a:buFont typeface="Arial" panose="020B0604020202020204" pitchFamily="34" charset="0"/>
              <a:buNone/>
              <a:defRPr/>
            </a:pPr>
            <a:endParaRPr lang="en-US" dirty="0"/>
          </a:p>
        </p:txBody>
      </p:sp>
      <p:pic>
        <p:nvPicPr>
          <p:cNvPr id="1085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33875"/>
            <a:ext cx="407670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0028511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73075" y="533400"/>
            <a:ext cx="6172200" cy="800100"/>
          </a:xfrm>
        </p:spPr>
        <p:txBody>
          <a:bodyPr>
            <a:normAutofit fontScale="90000"/>
          </a:bodyPr>
          <a:lstStyle/>
          <a:p>
            <a:pPr eaLnBrk="1" fontAlgn="auto" hangingPunct="1">
              <a:spcAft>
                <a:spcPts val="0"/>
              </a:spcAft>
              <a:defRPr/>
            </a:pPr>
            <a:r>
              <a:rPr lang="en-US" altLang="en-US" dirty="0">
                <a:solidFill>
                  <a:srgbClr val="7030A0"/>
                </a:solidFill>
              </a:rPr>
              <a:t>Gram Positive Rods</a:t>
            </a:r>
            <a:br>
              <a:rPr lang="en-US" altLang="en-US" dirty="0">
                <a:solidFill>
                  <a:srgbClr val="7030A0"/>
                </a:solidFill>
              </a:rPr>
            </a:br>
            <a:r>
              <a:rPr lang="en-US" altLang="en-US" dirty="0">
                <a:solidFill>
                  <a:srgbClr val="7030A0"/>
                </a:solidFill>
              </a:rPr>
              <a:t>Facultative anaerobe </a:t>
            </a:r>
          </a:p>
        </p:txBody>
      </p:sp>
      <p:sp>
        <p:nvSpPr>
          <p:cNvPr id="109571" name="Rectangle 3"/>
          <p:cNvSpPr>
            <a:spLocks noGrp="1" noChangeArrowheads="1"/>
          </p:cNvSpPr>
          <p:nvPr>
            <p:ph idx="1"/>
          </p:nvPr>
        </p:nvSpPr>
        <p:spPr>
          <a:xfrm>
            <a:off x="307975" y="2000250"/>
            <a:ext cx="5178425" cy="3886200"/>
          </a:xfrm>
        </p:spPr>
        <p:txBody>
          <a:bodyPr/>
          <a:lstStyle/>
          <a:p>
            <a:pPr eaLnBrk="1" hangingPunct="1">
              <a:lnSpc>
                <a:spcPct val="80000"/>
              </a:lnSpc>
            </a:pPr>
            <a:r>
              <a:rPr lang="en-US" altLang="en-US" b="1" dirty="0" err="1"/>
              <a:t>Corynebacterium</a:t>
            </a:r>
            <a:r>
              <a:rPr lang="en-US" altLang="en-US" b="1" dirty="0"/>
              <a:t> pseudotuberculosis</a:t>
            </a:r>
          </a:p>
          <a:p>
            <a:pPr eaLnBrk="1" hangingPunct="1">
              <a:lnSpc>
                <a:spcPct val="80000"/>
              </a:lnSpc>
            </a:pPr>
            <a:endParaRPr lang="en-US" altLang="en-US" b="1" dirty="0"/>
          </a:p>
          <a:p>
            <a:pPr lvl="1" eaLnBrk="1" hangingPunct="1">
              <a:lnSpc>
                <a:spcPct val="80000"/>
              </a:lnSpc>
            </a:pPr>
            <a:r>
              <a:rPr lang="en-US" altLang="en-US" sz="1500" dirty="0"/>
              <a:t>Lymphadenitis in sheep and goats, thick cheesy pus</a:t>
            </a:r>
          </a:p>
          <a:p>
            <a:pPr lvl="1" eaLnBrk="1" hangingPunct="1">
              <a:lnSpc>
                <a:spcPct val="80000"/>
              </a:lnSpc>
            </a:pPr>
            <a:endParaRPr lang="en-US" altLang="en-US" sz="1500" dirty="0"/>
          </a:p>
          <a:p>
            <a:pPr lvl="1" eaLnBrk="1" hangingPunct="1">
              <a:lnSpc>
                <a:spcPct val="80000"/>
              </a:lnSpc>
            </a:pPr>
            <a:r>
              <a:rPr lang="en-US" altLang="en-US" sz="1500" dirty="0"/>
              <a:t>Ulcerative lymphadenitis in horses and mules (“Dryland Distemper”)</a:t>
            </a:r>
          </a:p>
        </p:txBody>
      </p:sp>
      <p:pic>
        <p:nvPicPr>
          <p:cNvPr id="1095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4295896"/>
            <a:ext cx="3200400" cy="214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2313" y="1371600"/>
            <a:ext cx="226695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84254332"/>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73075" y="533400"/>
            <a:ext cx="6172200" cy="800100"/>
          </a:xfrm>
        </p:spPr>
        <p:txBody>
          <a:bodyPr>
            <a:normAutofit fontScale="90000"/>
          </a:bodyPr>
          <a:lstStyle/>
          <a:p>
            <a:pPr eaLnBrk="1" fontAlgn="auto" hangingPunct="1">
              <a:spcAft>
                <a:spcPts val="0"/>
              </a:spcAft>
              <a:defRPr/>
            </a:pPr>
            <a:r>
              <a:rPr lang="en-US" altLang="en-US" dirty="0">
                <a:solidFill>
                  <a:srgbClr val="7030A0"/>
                </a:solidFill>
              </a:rPr>
              <a:t>Gram Positive Rods</a:t>
            </a:r>
            <a:br>
              <a:rPr lang="en-US" altLang="en-US" dirty="0">
                <a:solidFill>
                  <a:srgbClr val="7030A0"/>
                </a:solidFill>
              </a:rPr>
            </a:br>
            <a:r>
              <a:rPr lang="en-US" altLang="en-US" dirty="0">
                <a:solidFill>
                  <a:srgbClr val="7030A0"/>
                </a:solidFill>
              </a:rPr>
              <a:t>Facultative aerobe</a:t>
            </a:r>
          </a:p>
        </p:txBody>
      </p:sp>
      <p:sp>
        <p:nvSpPr>
          <p:cNvPr id="110595" name="Rectangle 3"/>
          <p:cNvSpPr>
            <a:spLocks noGrp="1" noChangeArrowheads="1"/>
          </p:cNvSpPr>
          <p:nvPr>
            <p:ph idx="1"/>
          </p:nvPr>
        </p:nvSpPr>
        <p:spPr>
          <a:xfrm>
            <a:off x="307975" y="2000250"/>
            <a:ext cx="5178425" cy="3886200"/>
          </a:xfrm>
        </p:spPr>
        <p:txBody>
          <a:bodyPr/>
          <a:lstStyle/>
          <a:p>
            <a:pPr eaLnBrk="1" hangingPunct="1">
              <a:lnSpc>
                <a:spcPct val="80000"/>
              </a:lnSpc>
            </a:pPr>
            <a:r>
              <a:rPr lang="en-US" altLang="en-US" b="1" dirty="0" err="1"/>
              <a:t>Rhodococcus</a:t>
            </a:r>
            <a:r>
              <a:rPr lang="en-US" altLang="en-US" b="1" dirty="0"/>
              <a:t> </a:t>
            </a:r>
            <a:r>
              <a:rPr lang="en-US" altLang="en-US" b="1" dirty="0" err="1"/>
              <a:t>equi</a:t>
            </a:r>
            <a:r>
              <a:rPr lang="en-US" altLang="en-US" b="1" dirty="0"/>
              <a:t> </a:t>
            </a:r>
          </a:p>
          <a:p>
            <a:pPr eaLnBrk="1" hangingPunct="1">
              <a:lnSpc>
                <a:spcPct val="80000"/>
              </a:lnSpc>
            </a:pPr>
            <a:endParaRPr lang="en-US" altLang="en-US" b="1" dirty="0"/>
          </a:p>
          <a:p>
            <a:pPr lvl="1" eaLnBrk="1" hangingPunct="1">
              <a:lnSpc>
                <a:spcPct val="80000"/>
              </a:lnSpc>
            </a:pPr>
            <a:r>
              <a:rPr lang="en-US" altLang="en-US" sz="1600" dirty="0"/>
              <a:t>Intracellular </a:t>
            </a:r>
          </a:p>
          <a:p>
            <a:pPr lvl="1" eaLnBrk="1" hangingPunct="1">
              <a:lnSpc>
                <a:spcPct val="80000"/>
              </a:lnSpc>
            </a:pPr>
            <a:endParaRPr lang="en-US" altLang="en-US" sz="1600" dirty="0"/>
          </a:p>
          <a:p>
            <a:pPr lvl="1" eaLnBrk="1" hangingPunct="1">
              <a:lnSpc>
                <a:spcPct val="80000"/>
              </a:lnSpc>
            </a:pPr>
            <a:r>
              <a:rPr lang="en-US" altLang="en-US" sz="1500" dirty="0"/>
              <a:t>Bronchopneumonia in foals, “Abscessing pneumonia”</a:t>
            </a:r>
          </a:p>
          <a:p>
            <a:pPr lvl="1" eaLnBrk="1" hangingPunct="1">
              <a:lnSpc>
                <a:spcPct val="80000"/>
              </a:lnSpc>
            </a:pPr>
            <a:endParaRPr lang="en-US" altLang="en-US" sz="1500" dirty="0"/>
          </a:p>
          <a:p>
            <a:pPr lvl="1" eaLnBrk="1" hangingPunct="1">
              <a:lnSpc>
                <a:spcPct val="80000"/>
              </a:lnSpc>
            </a:pPr>
            <a:r>
              <a:rPr lang="en-US" altLang="en-US" sz="1500" dirty="0"/>
              <a:t>Symptoms- dyspnea, loud moist rale sounds, anorexia, fever</a:t>
            </a:r>
          </a:p>
          <a:p>
            <a:pPr lvl="1" eaLnBrk="1" hangingPunct="1">
              <a:lnSpc>
                <a:spcPct val="80000"/>
              </a:lnSpc>
            </a:pPr>
            <a:endParaRPr lang="en-US" altLang="en-US" sz="1500" dirty="0"/>
          </a:p>
        </p:txBody>
      </p:sp>
      <p:pic>
        <p:nvPicPr>
          <p:cNvPr id="1105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548978"/>
            <a:ext cx="3048000" cy="236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49116673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73075" y="533400"/>
            <a:ext cx="6172200" cy="800100"/>
          </a:xfrm>
        </p:spPr>
        <p:txBody>
          <a:bodyPr>
            <a:normAutofit fontScale="90000"/>
          </a:bodyPr>
          <a:lstStyle/>
          <a:p>
            <a:pPr eaLnBrk="1" fontAlgn="auto" hangingPunct="1">
              <a:spcAft>
                <a:spcPts val="0"/>
              </a:spcAft>
              <a:defRPr/>
            </a:pPr>
            <a:r>
              <a:rPr lang="en-US" altLang="en-US" dirty="0">
                <a:solidFill>
                  <a:srgbClr val="7030A0"/>
                </a:solidFill>
              </a:rPr>
              <a:t>Gram Positive Rods</a:t>
            </a:r>
            <a:br>
              <a:rPr lang="en-US" altLang="en-US" dirty="0">
                <a:solidFill>
                  <a:srgbClr val="7030A0"/>
                </a:solidFill>
              </a:rPr>
            </a:br>
            <a:r>
              <a:rPr lang="en-US" altLang="en-US" dirty="0" err="1">
                <a:solidFill>
                  <a:srgbClr val="7030A0"/>
                </a:solidFill>
              </a:rPr>
              <a:t>Faculatative</a:t>
            </a:r>
            <a:r>
              <a:rPr lang="en-US" altLang="en-US" dirty="0">
                <a:solidFill>
                  <a:srgbClr val="7030A0"/>
                </a:solidFill>
              </a:rPr>
              <a:t> </a:t>
            </a:r>
            <a:r>
              <a:rPr lang="en-US" altLang="en-US" dirty="0" err="1">
                <a:solidFill>
                  <a:srgbClr val="7030A0"/>
                </a:solidFill>
              </a:rPr>
              <a:t>Anerobe</a:t>
            </a:r>
            <a:endParaRPr lang="en-US" altLang="en-US" dirty="0">
              <a:solidFill>
                <a:srgbClr val="7030A0"/>
              </a:solidFill>
            </a:endParaRPr>
          </a:p>
        </p:txBody>
      </p:sp>
      <p:sp>
        <p:nvSpPr>
          <p:cNvPr id="104451" name="Rectangle 3"/>
          <p:cNvSpPr>
            <a:spLocks noGrp="1" noChangeArrowheads="1"/>
          </p:cNvSpPr>
          <p:nvPr>
            <p:ph idx="1"/>
          </p:nvPr>
        </p:nvSpPr>
        <p:spPr>
          <a:xfrm>
            <a:off x="307975" y="2000250"/>
            <a:ext cx="5178425" cy="3886200"/>
          </a:xfrm>
        </p:spPr>
        <p:txBody>
          <a:bodyPr rtlCol="0">
            <a:normAutofit/>
          </a:bodyPr>
          <a:lstStyle/>
          <a:p>
            <a:pPr eaLnBrk="1" fontAlgn="auto" hangingPunct="1">
              <a:lnSpc>
                <a:spcPct val="80000"/>
              </a:lnSpc>
              <a:spcAft>
                <a:spcPts val="0"/>
              </a:spcAft>
              <a:defRPr/>
            </a:pPr>
            <a:r>
              <a:rPr lang="en-US" altLang="en-US" b="1" dirty="0"/>
              <a:t>Listeria </a:t>
            </a:r>
            <a:r>
              <a:rPr lang="en-US" altLang="en-US" b="1" dirty="0" err="1"/>
              <a:t>monocytogenes</a:t>
            </a:r>
            <a:endParaRPr lang="en-US" altLang="en-US" b="1" dirty="0"/>
          </a:p>
          <a:p>
            <a:pPr marL="114300" indent="0" eaLnBrk="1" fontAlgn="auto" hangingPunct="1">
              <a:lnSpc>
                <a:spcPct val="80000"/>
              </a:lnSpc>
              <a:spcAft>
                <a:spcPts val="0"/>
              </a:spcAft>
              <a:buFont typeface="Arial" panose="020B0604020202020204" pitchFamily="34" charset="0"/>
              <a:buNone/>
              <a:defRPr/>
            </a:pPr>
            <a:endParaRPr lang="en-US" altLang="en-US" b="1" dirty="0"/>
          </a:p>
          <a:p>
            <a:pPr marL="640080" lvl="1" eaLnBrk="1" fontAlgn="auto" hangingPunct="1">
              <a:lnSpc>
                <a:spcPct val="80000"/>
              </a:lnSpc>
              <a:spcAft>
                <a:spcPts val="0"/>
              </a:spcAft>
              <a:defRPr/>
            </a:pPr>
            <a:r>
              <a:rPr lang="en-US" altLang="en-US" sz="1500" dirty="0"/>
              <a:t>Has flagella</a:t>
            </a:r>
          </a:p>
          <a:p>
            <a:pPr marL="640080" lvl="1" eaLnBrk="1" fontAlgn="auto" hangingPunct="1">
              <a:lnSpc>
                <a:spcPct val="80000"/>
              </a:lnSpc>
              <a:spcAft>
                <a:spcPts val="0"/>
              </a:spcAft>
              <a:defRPr/>
            </a:pPr>
            <a:r>
              <a:rPr lang="en-US" altLang="en-US" sz="1500" dirty="0"/>
              <a:t>Ubiquitous- soil, pond water, meat, milk, feces</a:t>
            </a:r>
          </a:p>
          <a:p>
            <a:pPr marL="640080" lvl="1" eaLnBrk="1" fontAlgn="auto" hangingPunct="1">
              <a:lnSpc>
                <a:spcPct val="80000"/>
              </a:lnSpc>
              <a:spcAft>
                <a:spcPts val="0"/>
              </a:spcAft>
              <a:defRPr/>
            </a:pPr>
            <a:r>
              <a:rPr lang="en-US" altLang="en-US" sz="1500" dirty="0"/>
              <a:t>“Circling DX”, unilateral ataxia</a:t>
            </a:r>
          </a:p>
        </p:txBody>
      </p:sp>
      <p:pic>
        <p:nvPicPr>
          <p:cNvPr id="111620" name="Picture 5" descr="http://www.legend-group.com/sites/default/files/legend/images/blogs/robert/listeri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614488"/>
            <a:ext cx="27987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900488"/>
            <a:ext cx="3773488"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13310205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j-lt"/>
              </a:rPr>
              <a:t>In-House Microbiology Laboratory</a:t>
            </a:r>
          </a:p>
        </p:txBody>
      </p:sp>
      <p:sp>
        <p:nvSpPr>
          <p:cNvPr id="3" name="Content Placeholder 2"/>
          <p:cNvSpPr>
            <a:spLocks noGrp="1"/>
          </p:cNvSpPr>
          <p:nvPr>
            <p:ph idx="1"/>
          </p:nvPr>
        </p:nvSpPr>
        <p:spPr/>
        <p:txBody>
          <a:bodyPr>
            <a:normAutofit fontScale="92500" lnSpcReduction="10000"/>
          </a:bodyPr>
          <a:lstStyle/>
          <a:p>
            <a:r>
              <a:rPr lang="en-US" sz="2600" dirty="0">
                <a:solidFill>
                  <a:schemeClr val="tx1"/>
                </a:solidFill>
                <a:latin typeface="+mj-lt"/>
              </a:rPr>
              <a:t>Ideally in a separate room away from the main traffic areas</a:t>
            </a:r>
          </a:p>
          <a:p>
            <a:r>
              <a:rPr lang="en-US" sz="2600" dirty="0">
                <a:solidFill>
                  <a:schemeClr val="tx1"/>
                </a:solidFill>
                <a:latin typeface="+mj-lt"/>
              </a:rPr>
              <a:t>Should have</a:t>
            </a:r>
          </a:p>
          <a:p>
            <a:pPr lvl="1"/>
            <a:r>
              <a:rPr lang="en-US" dirty="0">
                <a:solidFill>
                  <a:schemeClr val="tx1"/>
                </a:solidFill>
                <a:latin typeface="+mj-lt"/>
              </a:rPr>
              <a:t>Adequate lighting and ventilation</a:t>
            </a:r>
          </a:p>
          <a:p>
            <a:pPr lvl="1"/>
            <a:r>
              <a:rPr lang="en-US" dirty="0">
                <a:solidFill>
                  <a:schemeClr val="tx1"/>
                </a:solidFill>
                <a:latin typeface="+mj-lt"/>
              </a:rPr>
              <a:t>A washable floor</a:t>
            </a:r>
          </a:p>
          <a:p>
            <a:pPr lvl="1"/>
            <a:r>
              <a:rPr lang="en-US" dirty="0">
                <a:solidFill>
                  <a:schemeClr val="tx1"/>
                </a:solidFill>
                <a:latin typeface="+mj-lt"/>
              </a:rPr>
              <a:t>Limited traffic</a:t>
            </a:r>
          </a:p>
          <a:p>
            <a:pPr lvl="1"/>
            <a:r>
              <a:rPr lang="en-US" dirty="0">
                <a:solidFill>
                  <a:schemeClr val="tx1"/>
                </a:solidFill>
                <a:latin typeface="+mj-lt"/>
              </a:rPr>
              <a:t>At least two work areas</a:t>
            </a:r>
          </a:p>
          <a:p>
            <a:pPr lvl="2"/>
            <a:r>
              <a:rPr lang="en-US" dirty="0">
                <a:solidFill>
                  <a:schemeClr val="tx1"/>
                </a:solidFill>
                <a:latin typeface="+mj-lt"/>
              </a:rPr>
              <a:t>Processing and culture work</a:t>
            </a:r>
          </a:p>
          <a:p>
            <a:pPr lvl="1"/>
            <a:r>
              <a:rPr lang="en-US" dirty="0">
                <a:solidFill>
                  <a:schemeClr val="tx1"/>
                </a:solidFill>
                <a:latin typeface="+mj-lt"/>
              </a:rPr>
              <a:t>Smooth surfaces</a:t>
            </a:r>
            <a:r>
              <a:rPr lang="en-US" dirty="0">
                <a:solidFill>
                  <a:schemeClr val="tx1"/>
                </a:solidFill>
                <a:latin typeface="+mj-lt"/>
                <a:cs typeface="Times New Roman"/>
              </a:rPr>
              <a:t>—</a:t>
            </a:r>
            <a:r>
              <a:rPr lang="en-US" dirty="0">
                <a:solidFill>
                  <a:schemeClr val="tx1"/>
                </a:solidFill>
                <a:latin typeface="+mj-lt"/>
              </a:rPr>
              <a:t>easily disinfected</a:t>
            </a:r>
          </a:p>
          <a:p>
            <a:pPr lvl="1"/>
            <a:r>
              <a:rPr lang="en-US" dirty="0">
                <a:solidFill>
                  <a:schemeClr val="tx1"/>
                </a:solidFill>
                <a:latin typeface="+mj-lt"/>
              </a:rPr>
              <a:t>Electrical outlets</a:t>
            </a:r>
          </a:p>
          <a:p>
            <a:pPr lvl="1"/>
            <a:r>
              <a:rPr lang="en-US" dirty="0">
                <a:solidFill>
                  <a:schemeClr val="tx1"/>
                </a:solidFill>
                <a:latin typeface="+mj-lt"/>
              </a:rPr>
              <a:t>Ample storage </a:t>
            </a:r>
          </a:p>
          <a:p>
            <a:pPr lvl="1"/>
            <a:r>
              <a:rPr lang="en-US" dirty="0">
                <a:solidFill>
                  <a:schemeClr val="tx1"/>
                </a:solidFill>
                <a:latin typeface="+mj-lt"/>
              </a:rPr>
              <a:t>Easy access to incubator and refrigerator</a:t>
            </a:r>
          </a:p>
        </p:txBody>
      </p:sp>
      <p:pic>
        <p:nvPicPr>
          <p:cNvPr id="4" name="Picture 3"/>
          <p:cNvPicPr>
            <a:picLocks noChangeAspect="1"/>
          </p:cNvPicPr>
          <p:nvPr/>
        </p:nvPicPr>
        <p:blipFill>
          <a:blip r:embed="rId3"/>
          <a:stretch>
            <a:fillRect/>
          </a:stretch>
        </p:blipFill>
        <p:spPr>
          <a:xfrm>
            <a:off x="6705600" y="2438400"/>
            <a:ext cx="1847850" cy="2466975"/>
          </a:xfrm>
          <a:prstGeom prst="rect">
            <a:avLst/>
          </a:prstGeom>
        </p:spPr>
      </p:pic>
    </p:spTree>
    <p:custDataLst>
      <p:tags r:id="rId1"/>
    </p:custDataLst>
    <p:extLst>
      <p:ext uri="{BB962C8B-B14F-4D97-AF65-F5344CB8AC3E}">
        <p14:creationId xmlns:p14="http://schemas.microsoft.com/office/powerpoint/2010/main" val="8533900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normAutofit/>
          </a:bodyPr>
          <a:lstStyle/>
          <a:p>
            <a:pPr eaLnBrk="1" fontAlgn="auto" hangingPunct="1">
              <a:spcAft>
                <a:spcPts val="0"/>
              </a:spcAft>
              <a:defRPr/>
            </a:pPr>
            <a:r>
              <a:rPr lang="en-US" dirty="0">
                <a:solidFill>
                  <a:srgbClr val="FF3399"/>
                </a:solidFill>
              </a:rPr>
              <a:t>Gram negative pleomorphic/Aerobic</a:t>
            </a:r>
            <a:br>
              <a:rPr lang="en-US" dirty="0">
                <a:solidFill>
                  <a:srgbClr val="FF3399"/>
                </a:solidFill>
              </a:rPr>
            </a:br>
            <a:r>
              <a:rPr lang="en-US" sz="2700" dirty="0">
                <a:solidFill>
                  <a:srgbClr val="FF3399"/>
                </a:solidFill>
              </a:rPr>
              <a:t>(ability to change shape/size)</a:t>
            </a:r>
            <a:endParaRPr lang="en-US" dirty="0">
              <a:solidFill>
                <a:srgbClr val="FF3399"/>
              </a:solidFill>
            </a:endParaRPr>
          </a:p>
        </p:txBody>
      </p:sp>
      <p:sp>
        <p:nvSpPr>
          <p:cNvPr id="112643" name="Content Placeholder 2"/>
          <p:cNvSpPr>
            <a:spLocks noGrp="1"/>
          </p:cNvSpPr>
          <p:nvPr>
            <p:ph idx="1"/>
          </p:nvPr>
        </p:nvSpPr>
        <p:spPr/>
        <p:txBody>
          <a:bodyPr>
            <a:normAutofit fontScale="92500" lnSpcReduction="10000"/>
          </a:bodyPr>
          <a:lstStyle/>
          <a:p>
            <a:pPr eaLnBrk="1" hangingPunct="1"/>
            <a:r>
              <a:rPr lang="en-US" altLang="en-US" b="1" dirty="0"/>
              <a:t>*Mycobacterium</a:t>
            </a:r>
          </a:p>
          <a:p>
            <a:pPr lvl="1" eaLnBrk="1" hangingPunct="1"/>
            <a:r>
              <a:rPr lang="en-US" altLang="en-US" dirty="0"/>
              <a:t>Tuberculosis-DZ </a:t>
            </a:r>
          </a:p>
          <a:p>
            <a:pPr lvl="1" eaLnBrk="1" hangingPunct="1"/>
            <a:r>
              <a:rPr lang="en-US" altLang="en-US" dirty="0"/>
              <a:t>Rod shaped, unusual cell wall,</a:t>
            </a:r>
          </a:p>
          <a:p>
            <a:pPr lvl="1" eaLnBrk="1" hangingPunct="1"/>
            <a:r>
              <a:rPr lang="en-US" altLang="en-US" dirty="0"/>
              <a:t>Antibiotic resistant</a:t>
            </a:r>
          </a:p>
          <a:p>
            <a:pPr lvl="1" eaLnBrk="1" hangingPunct="1"/>
            <a:r>
              <a:rPr lang="en-US" altLang="en-US" dirty="0"/>
              <a:t>Survive phagocytosis</a:t>
            </a:r>
          </a:p>
          <a:p>
            <a:pPr lvl="1" eaLnBrk="1" hangingPunct="1"/>
            <a:r>
              <a:rPr lang="en-US" altLang="en-US" dirty="0"/>
              <a:t>Inverse Zoonosis</a:t>
            </a:r>
          </a:p>
          <a:p>
            <a:pPr lvl="2" eaLnBrk="1" hangingPunct="1"/>
            <a:r>
              <a:rPr lang="en-US" altLang="en-US" dirty="0"/>
              <a:t>Leading bacteria killer in the world</a:t>
            </a:r>
          </a:p>
          <a:p>
            <a:pPr lvl="1" eaLnBrk="1" hangingPunct="1">
              <a:buFont typeface="Arial" panose="020B0604020202020204" pitchFamily="34" charset="0"/>
              <a:buChar char="–"/>
            </a:pPr>
            <a:r>
              <a:rPr lang="en-US" altLang="en-US" dirty="0"/>
              <a:t>Tuberculosis(2 types)</a:t>
            </a:r>
          </a:p>
          <a:p>
            <a:pPr lvl="2" eaLnBrk="1" hangingPunct="1"/>
            <a:r>
              <a:rPr lang="en-US" altLang="en-US" dirty="0"/>
              <a:t>Inhalation-pulmonary TB</a:t>
            </a:r>
          </a:p>
          <a:p>
            <a:pPr lvl="3" eaLnBrk="1" hangingPunct="1">
              <a:buFont typeface="Arial" panose="020B0604020202020204" pitchFamily="34" charset="0"/>
              <a:buChar char="–"/>
            </a:pPr>
            <a:r>
              <a:rPr lang="en-US" altLang="en-US" dirty="0"/>
              <a:t>Lesions in the lungs</a:t>
            </a:r>
          </a:p>
          <a:p>
            <a:pPr lvl="2" eaLnBrk="1" hangingPunct="1"/>
            <a:r>
              <a:rPr lang="en-US" altLang="en-US" dirty="0"/>
              <a:t>Ingestion- </a:t>
            </a:r>
            <a:r>
              <a:rPr lang="en-US" altLang="en-US" dirty="0" err="1"/>
              <a:t>ailmentary</a:t>
            </a:r>
            <a:r>
              <a:rPr lang="en-US" altLang="en-US" dirty="0"/>
              <a:t> TB</a:t>
            </a:r>
          </a:p>
          <a:p>
            <a:pPr lvl="3" eaLnBrk="1" hangingPunct="1">
              <a:buFont typeface="Arial" panose="020B0604020202020204" pitchFamily="34" charset="0"/>
              <a:buChar char="–"/>
            </a:pPr>
            <a:r>
              <a:rPr lang="en-US" altLang="en-US" dirty="0"/>
              <a:t>Lesion in intestines, liver, spleen</a:t>
            </a:r>
          </a:p>
          <a:p>
            <a:pPr lvl="3" eaLnBrk="1" hangingPunct="1">
              <a:buFont typeface="Arial" panose="020B0604020202020204" pitchFamily="34" charset="0"/>
              <a:buChar char="–"/>
            </a:pPr>
            <a:r>
              <a:rPr lang="en-US" altLang="en-US" dirty="0"/>
              <a:t>Common in people before pasteurized of milk</a:t>
            </a:r>
          </a:p>
        </p:txBody>
      </p:sp>
    </p:spTree>
    <p:custDataLst>
      <p:tags r:id="rId1"/>
    </p:custDataLst>
    <p:extLst>
      <p:ext uri="{BB962C8B-B14F-4D97-AF65-F5344CB8AC3E}">
        <p14:creationId xmlns:p14="http://schemas.microsoft.com/office/powerpoint/2010/main" val="2183039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FF3399"/>
                </a:solidFill>
              </a:rPr>
              <a:t>Gram negative pleomorphic</a:t>
            </a:r>
            <a:br>
              <a:rPr lang="en-US" dirty="0">
                <a:solidFill>
                  <a:srgbClr val="FF3399"/>
                </a:solidFill>
              </a:rPr>
            </a:br>
            <a:r>
              <a:rPr lang="en-US" sz="2700" dirty="0">
                <a:solidFill>
                  <a:srgbClr val="FF3399"/>
                </a:solidFill>
              </a:rPr>
              <a:t>(ability to change shape/size)</a:t>
            </a:r>
            <a:endParaRPr lang="en-US" dirty="0">
              <a:solidFill>
                <a:srgbClr val="FF3399"/>
              </a:solidFill>
            </a:endParaRPr>
          </a:p>
        </p:txBody>
      </p:sp>
      <p:sp>
        <p:nvSpPr>
          <p:cNvPr id="113667" name="Content Placeholder 2"/>
          <p:cNvSpPr>
            <a:spLocks noGrp="1"/>
          </p:cNvSpPr>
          <p:nvPr>
            <p:ph idx="1"/>
          </p:nvPr>
        </p:nvSpPr>
        <p:spPr/>
        <p:txBody>
          <a:bodyPr/>
          <a:lstStyle/>
          <a:p>
            <a:pPr marL="411163" lvl="1" indent="0" eaLnBrk="1" hangingPunct="1">
              <a:buFont typeface="Arial" panose="020B0604020202020204" pitchFamily="34" charset="0"/>
              <a:buNone/>
            </a:pPr>
            <a:r>
              <a:rPr lang="en-US" altLang="en-US"/>
              <a:t>Mycobacterium bovis</a:t>
            </a:r>
          </a:p>
          <a:p>
            <a:pPr lvl="2" eaLnBrk="1" hangingPunct="1"/>
            <a:r>
              <a:rPr lang="en-US" altLang="en-US"/>
              <a:t>Can also cause TB in humans</a:t>
            </a:r>
          </a:p>
          <a:p>
            <a:pPr lvl="2" eaLnBrk="1" hangingPunct="1"/>
            <a:r>
              <a:rPr lang="en-US" altLang="en-US"/>
              <a:t>Affect Cattle, Elk Bison and Deer</a:t>
            </a:r>
          </a:p>
          <a:p>
            <a:pPr lvl="2" eaLnBrk="1" hangingPunct="1"/>
            <a:r>
              <a:rPr lang="en-US" altLang="en-US"/>
              <a:t>Inspectors test more than one million animals a year for TB</a:t>
            </a:r>
          </a:p>
        </p:txBody>
      </p:sp>
      <p:pic>
        <p:nvPicPr>
          <p:cNvPr id="1136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75" y="3311525"/>
            <a:ext cx="4076700" cy="313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6531929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FF3399"/>
                </a:solidFill>
              </a:rPr>
              <a:t>Gram negative pleomorphic</a:t>
            </a:r>
            <a:br>
              <a:rPr lang="en-US" dirty="0">
                <a:solidFill>
                  <a:srgbClr val="FF3399"/>
                </a:solidFill>
              </a:rPr>
            </a:br>
            <a:r>
              <a:rPr lang="en-US" dirty="0">
                <a:solidFill>
                  <a:srgbClr val="FF3399"/>
                </a:solidFill>
              </a:rPr>
              <a:t>Intracellular/Rickettsia</a:t>
            </a:r>
          </a:p>
        </p:txBody>
      </p:sp>
      <p:sp>
        <p:nvSpPr>
          <p:cNvPr id="115715" name="Content Placeholder 2"/>
          <p:cNvSpPr>
            <a:spLocks noGrp="1"/>
          </p:cNvSpPr>
          <p:nvPr>
            <p:ph idx="1"/>
          </p:nvPr>
        </p:nvSpPr>
        <p:spPr/>
        <p:txBody>
          <a:bodyPr/>
          <a:lstStyle/>
          <a:p>
            <a:pPr eaLnBrk="1" hangingPunct="1"/>
            <a:r>
              <a:rPr lang="en-US" altLang="en-US"/>
              <a:t>Ehrlichia canis</a:t>
            </a:r>
          </a:p>
          <a:p>
            <a:pPr lvl="1" eaLnBrk="1" hangingPunct="1"/>
            <a:r>
              <a:rPr lang="en-US" altLang="en-US"/>
              <a:t>Lives in WBCs </a:t>
            </a:r>
          </a:p>
          <a:p>
            <a:pPr lvl="1" eaLnBrk="1" hangingPunct="1"/>
            <a:r>
              <a:rPr lang="en-US" altLang="en-US"/>
              <a:t>Transmitted by ticks</a:t>
            </a:r>
          </a:p>
          <a:p>
            <a:pPr lvl="1" eaLnBrk="1" hangingPunct="1"/>
            <a:r>
              <a:rPr lang="en-US" altLang="en-US"/>
              <a:t>Most common in southern state</a:t>
            </a:r>
          </a:p>
          <a:p>
            <a:pPr lvl="1" eaLnBrk="1" hangingPunct="1"/>
            <a:r>
              <a:rPr lang="en-US" altLang="en-US"/>
              <a:t>Potomac fever- in Equines  ( </a:t>
            </a:r>
            <a:r>
              <a:rPr lang="en-US" altLang="en-US" i="1">
                <a:hlinkClick r:id="rId3" tooltip="Neorickettsia risticii"/>
              </a:rPr>
              <a:t>Neorickettsia risticii</a:t>
            </a:r>
            <a:r>
              <a:rPr lang="en-US" altLang="en-US"/>
              <a:t>)</a:t>
            </a:r>
          </a:p>
          <a:p>
            <a:pPr lvl="1" eaLnBrk="1" hangingPunct="1"/>
            <a:r>
              <a:rPr lang="en-US" altLang="en-US"/>
              <a:t>Immunization available</a:t>
            </a:r>
          </a:p>
          <a:p>
            <a:pPr marL="514350" lvl="2" indent="0" eaLnBrk="1" hangingPunct="1">
              <a:buFont typeface="Arial" panose="020B0604020202020204" pitchFamily="34" charset="0"/>
              <a:buNone/>
            </a:pPr>
            <a:endParaRPr lang="en-US" altLang="en-US"/>
          </a:p>
          <a:p>
            <a:pPr lvl="1" eaLnBrk="1" hangingPunct="1"/>
            <a:endParaRPr lang="en-US" altLang="en-US"/>
          </a:p>
        </p:txBody>
      </p:sp>
      <p:pic>
        <p:nvPicPr>
          <p:cNvPr id="1157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364038"/>
            <a:ext cx="1805268"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7302359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81000" y="1143000"/>
            <a:ext cx="7007225" cy="838200"/>
          </a:xfrm>
        </p:spPr>
        <p:txBody>
          <a:bodyPr>
            <a:normAutofit fontScale="90000"/>
          </a:bodyPr>
          <a:lstStyle/>
          <a:p>
            <a:pPr eaLnBrk="1" fontAlgn="auto" hangingPunct="1">
              <a:spcAft>
                <a:spcPts val="0"/>
              </a:spcAft>
              <a:defRPr/>
            </a:pPr>
            <a:r>
              <a:rPr lang="en-US" sz="2700" dirty="0">
                <a:solidFill>
                  <a:srgbClr val="FF3399"/>
                </a:solidFill>
              </a:rPr>
              <a:t>Gram negative Pleomorphic</a:t>
            </a:r>
            <a:br>
              <a:rPr lang="en-US" sz="2700" dirty="0">
                <a:solidFill>
                  <a:srgbClr val="FF3399"/>
                </a:solidFill>
              </a:rPr>
            </a:br>
            <a:r>
              <a:rPr lang="en-US" sz="2700" dirty="0">
                <a:solidFill>
                  <a:srgbClr val="FF3399"/>
                </a:solidFill>
              </a:rPr>
              <a:t> Intracellular/Rickettsia</a:t>
            </a:r>
            <a:br>
              <a:rPr lang="en-US" sz="2700" dirty="0">
                <a:solidFill>
                  <a:srgbClr val="FF3399"/>
                </a:solidFill>
              </a:rPr>
            </a:br>
            <a:endParaRPr lang="en-US" altLang="en-US" sz="2700" dirty="0"/>
          </a:p>
        </p:txBody>
      </p:sp>
      <p:sp>
        <p:nvSpPr>
          <p:cNvPr id="116739" name="Rectangle 3"/>
          <p:cNvSpPr>
            <a:spLocks noGrp="1" noChangeArrowheads="1"/>
          </p:cNvSpPr>
          <p:nvPr>
            <p:ph idx="1"/>
          </p:nvPr>
        </p:nvSpPr>
        <p:spPr>
          <a:xfrm>
            <a:off x="284163" y="2152650"/>
            <a:ext cx="7373937" cy="3714750"/>
          </a:xfrm>
        </p:spPr>
        <p:txBody>
          <a:bodyPr>
            <a:normAutofit fontScale="92500" lnSpcReduction="20000"/>
          </a:bodyPr>
          <a:lstStyle/>
          <a:p>
            <a:pPr eaLnBrk="1" hangingPunct="1">
              <a:lnSpc>
                <a:spcPct val="80000"/>
              </a:lnSpc>
            </a:pPr>
            <a:r>
              <a:rPr lang="en-US" altLang="en-US" i="1" dirty="0"/>
              <a:t>Rickettsia </a:t>
            </a:r>
            <a:r>
              <a:rPr lang="en-US" altLang="en-US" i="1" dirty="0" err="1"/>
              <a:t>rickettsii</a:t>
            </a:r>
            <a:r>
              <a:rPr lang="en-US" altLang="en-US" dirty="0"/>
              <a:t> (Rocky Mountain spotted fever) </a:t>
            </a:r>
          </a:p>
          <a:p>
            <a:pPr eaLnBrk="1" hangingPunct="1">
              <a:lnSpc>
                <a:spcPct val="80000"/>
              </a:lnSpc>
            </a:pPr>
            <a:endParaRPr lang="en-US" altLang="en-US" dirty="0"/>
          </a:p>
          <a:p>
            <a:pPr lvl="1" eaLnBrk="1" hangingPunct="1">
              <a:lnSpc>
                <a:spcPct val="80000"/>
              </a:lnSpc>
              <a:buFont typeface="Arial" panose="020B0604020202020204" pitchFamily="34" charset="0"/>
              <a:buChar char="–"/>
            </a:pPr>
            <a:r>
              <a:rPr lang="en-US" altLang="en-US" i="1" dirty="0" err="1"/>
              <a:t>Dermacentor</a:t>
            </a:r>
            <a:r>
              <a:rPr lang="en-US" altLang="en-US" i="1" dirty="0"/>
              <a:t> </a:t>
            </a:r>
            <a:r>
              <a:rPr lang="en-US" altLang="en-US" i="1" dirty="0" err="1"/>
              <a:t>variabilis</a:t>
            </a:r>
            <a:r>
              <a:rPr lang="en-US" altLang="en-US" dirty="0"/>
              <a:t> (the American dog tick) </a:t>
            </a:r>
          </a:p>
          <a:p>
            <a:pPr lvl="1" eaLnBrk="1" hangingPunct="1">
              <a:lnSpc>
                <a:spcPct val="80000"/>
              </a:lnSpc>
              <a:buFont typeface="Arial" panose="020B0604020202020204" pitchFamily="34" charset="0"/>
              <a:buChar char="–"/>
            </a:pPr>
            <a:r>
              <a:rPr lang="en-US" altLang="en-US" i="1" dirty="0"/>
              <a:t>D </a:t>
            </a:r>
            <a:r>
              <a:rPr lang="en-US" altLang="en-US" i="1" dirty="0" err="1"/>
              <a:t>andersoni</a:t>
            </a:r>
            <a:r>
              <a:rPr lang="en-US" altLang="en-US" dirty="0"/>
              <a:t> (the Rocky Mountain wood tick) </a:t>
            </a:r>
          </a:p>
          <a:p>
            <a:pPr lvl="2">
              <a:lnSpc>
                <a:spcPct val="80000"/>
              </a:lnSpc>
              <a:buFont typeface="Arial" panose="020B0604020202020204" pitchFamily="34" charset="0"/>
              <a:buChar char="–"/>
            </a:pPr>
            <a:r>
              <a:rPr lang="en-US" altLang="en-US" dirty="0"/>
              <a:t>Rash usually (90% of cases) appears 2-3 days later.</a:t>
            </a:r>
          </a:p>
          <a:p>
            <a:pPr lvl="2">
              <a:lnSpc>
                <a:spcPct val="80000"/>
              </a:lnSpc>
              <a:buFont typeface="Arial" panose="020B0604020202020204" pitchFamily="34" charset="0"/>
              <a:buChar char="–"/>
            </a:pPr>
            <a:r>
              <a:rPr lang="en-US" altLang="en-US" dirty="0"/>
              <a:t>fever (up to 105°F [40.5°C])</a:t>
            </a:r>
          </a:p>
          <a:p>
            <a:pPr lvl="2">
              <a:lnSpc>
                <a:spcPct val="80000"/>
              </a:lnSpc>
              <a:buFont typeface="Arial" panose="020B0604020202020204" pitchFamily="34" charset="0"/>
              <a:buChar char="–"/>
            </a:pPr>
            <a:r>
              <a:rPr lang="en-US" altLang="en-US" dirty="0"/>
              <a:t>anorexia </a:t>
            </a:r>
          </a:p>
          <a:p>
            <a:pPr lvl="2">
              <a:lnSpc>
                <a:spcPct val="80000"/>
              </a:lnSpc>
              <a:buFont typeface="Arial" panose="020B0604020202020204" pitchFamily="34" charset="0"/>
              <a:buChar char="–"/>
            </a:pPr>
            <a:r>
              <a:rPr lang="en-US" altLang="en-US" dirty="0"/>
              <a:t>Lymphadenopathy</a:t>
            </a:r>
          </a:p>
          <a:p>
            <a:pPr lvl="2">
              <a:lnSpc>
                <a:spcPct val="80000"/>
              </a:lnSpc>
              <a:buFont typeface="Arial" panose="020B0604020202020204" pitchFamily="34" charset="0"/>
              <a:buChar char="–"/>
            </a:pPr>
            <a:r>
              <a:rPr lang="en-US" altLang="en-US" dirty="0"/>
              <a:t>Polyarthritis</a:t>
            </a:r>
          </a:p>
          <a:p>
            <a:pPr lvl="2">
              <a:lnSpc>
                <a:spcPct val="80000"/>
              </a:lnSpc>
              <a:buFont typeface="Arial" panose="020B0604020202020204" pitchFamily="34" charset="0"/>
              <a:buChar char="–"/>
            </a:pPr>
            <a:r>
              <a:rPr lang="en-US" altLang="en-US" dirty="0"/>
              <a:t>coughing or dyspnea</a:t>
            </a:r>
          </a:p>
          <a:p>
            <a:pPr lvl="2">
              <a:lnSpc>
                <a:spcPct val="80000"/>
              </a:lnSpc>
              <a:buFont typeface="Arial" panose="020B0604020202020204" pitchFamily="34" charset="0"/>
              <a:buChar char="–"/>
            </a:pPr>
            <a:r>
              <a:rPr lang="en-US" altLang="en-US" dirty="0"/>
              <a:t>abdominal pain, vomiting and diarrhea</a:t>
            </a:r>
          </a:p>
          <a:p>
            <a:pPr lvl="2">
              <a:lnSpc>
                <a:spcPct val="80000"/>
              </a:lnSpc>
              <a:buFont typeface="Arial" panose="020B0604020202020204" pitchFamily="34" charset="0"/>
              <a:buChar char="–"/>
            </a:pPr>
            <a:r>
              <a:rPr lang="en-US" altLang="en-US" dirty="0"/>
              <a:t>Neurologic manifestations such as altered mental states, vestibular dysfunction </a:t>
            </a:r>
          </a:p>
        </p:txBody>
      </p:sp>
      <p:pic>
        <p:nvPicPr>
          <p:cNvPr id="1167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762" y="328612"/>
            <a:ext cx="28289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0636574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FF3399"/>
                </a:solidFill>
              </a:rPr>
              <a:t>Gram negative pleomorphic</a:t>
            </a:r>
            <a:br>
              <a:rPr lang="en-US" dirty="0">
                <a:solidFill>
                  <a:srgbClr val="FF3399"/>
                </a:solidFill>
              </a:rPr>
            </a:br>
            <a:r>
              <a:rPr lang="en-US" dirty="0">
                <a:solidFill>
                  <a:srgbClr val="FF3399"/>
                </a:solidFill>
              </a:rPr>
              <a:t>   Intracellular/Rickettsia </a:t>
            </a:r>
          </a:p>
        </p:txBody>
      </p:sp>
      <p:sp>
        <p:nvSpPr>
          <p:cNvPr id="117763" name="Content Placeholder 2"/>
          <p:cNvSpPr>
            <a:spLocks noGrp="1"/>
          </p:cNvSpPr>
          <p:nvPr>
            <p:ph idx="1"/>
          </p:nvPr>
        </p:nvSpPr>
        <p:spPr>
          <a:xfrm>
            <a:off x="771525" y="1752600"/>
            <a:ext cx="6000750" cy="3200400"/>
          </a:xfrm>
        </p:spPr>
        <p:txBody>
          <a:bodyPr/>
          <a:lstStyle/>
          <a:p>
            <a:pPr eaLnBrk="1" hangingPunct="1"/>
            <a:r>
              <a:rPr lang="en-US" altLang="en-US"/>
              <a:t>Anaplasma</a:t>
            </a:r>
          </a:p>
          <a:p>
            <a:pPr lvl="1" eaLnBrk="1" hangingPunct="1">
              <a:buFont typeface="Arial" panose="020B0604020202020204" pitchFamily="34" charset="0"/>
              <a:buChar char="–"/>
            </a:pPr>
            <a:r>
              <a:rPr lang="en-US" altLang="en-US"/>
              <a:t>Lives on RBC</a:t>
            </a:r>
          </a:p>
          <a:p>
            <a:pPr lvl="1" eaLnBrk="1" hangingPunct="1">
              <a:buFont typeface="Arial" panose="020B0604020202020204" pitchFamily="34" charset="0"/>
              <a:buChar char="–"/>
            </a:pPr>
            <a:r>
              <a:rPr lang="en-US" altLang="en-US"/>
              <a:t>Most common tick born Dz in cattle</a:t>
            </a:r>
          </a:p>
          <a:p>
            <a:pPr lvl="1" eaLnBrk="1" hangingPunct="1">
              <a:buFont typeface="Arial" panose="020B0604020202020204" pitchFamily="34" charset="0"/>
              <a:buChar char="–"/>
            </a:pPr>
            <a:r>
              <a:rPr lang="en-US" altLang="en-US"/>
              <a:t>Possible transmission by blood contaminated instruments</a:t>
            </a:r>
          </a:p>
        </p:txBody>
      </p:sp>
      <p:pic>
        <p:nvPicPr>
          <p:cNvPr id="1177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828255"/>
            <a:ext cx="2690813" cy="291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738406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96888" y="1314450"/>
            <a:ext cx="7046912" cy="800100"/>
          </a:xfrm>
        </p:spPr>
        <p:txBody>
          <a:bodyPr>
            <a:normAutofit fontScale="90000"/>
          </a:bodyPr>
          <a:lstStyle/>
          <a:p>
            <a:pPr eaLnBrk="1" fontAlgn="auto" hangingPunct="1">
              <a:spcAft>
                <a:spcPts val="0"/>
              </a:spcAft>
              <a:defRPr/>
            </a:pPr>
            <a:r>
              <a:rPr lang="en-US" dirty="0">
                <a:solidFill>
                  <a:srgbClr val="FF3399"/>
                </a:solidFill>
              </a:rPr>
              <a:t>Gram negative pleomorphic</a:t>
            </a:r>
            <a:br>
              <a:rPr lang="en-US" dirty="0">
                <a:solidFill>
                  <a:srgbClr val="FF3399"/>
                </a:solidFill>
              </a:rPr>
            </a:br>
            <a:endParaRPr lang="en-US" altLang="en-US" dirty="0"/>
          </a:p>
        </p:txBody>
      </p:sp>
      <p:sp>
        <p:nvSpPr>
          <p:cNvPr id="118787" name="Rectangle 3"/>
          <p:cNvSpPr>
            <a:spLocks noGrp="1" noChangeArrowheads="1"/>
          </p:cNvSpPr>
          <p:nvPr>
            <p:ph idx="1"/>
          </p:nvPr>
        </p:nvSpPr>
        <p:spPr>
          <a:xfrm>
            <a:off x="101359" y="1826419"/>
            <a:ext cx="5137150" cy="3771900"/>
          </a:xfrm>
        </p:spPr>
        <p:txBody>
          <a:bodyPr/>
          <a:lstStyle/>
          <a:p>
            <a:pPr eaLnBrk="1" hangingPunct="1">
              <a:lnSpc>
                <a:spcPct val="90000"/>
              </a:lnSpc>
            </a:pPr>
            <a:r>
              <a:rPr lang="en-US" altLang="en-US" sz="1800" i="1" dirty="0"/>
              <a:t>Chlamydia </a:t>
            </a:r>
            <a:r>
              <a:rPr lang="en-US" altLang="en-US" sz="1800" i="1" dirty="0" err="1"/>
              <a:t>psittaci</a:t>
            </a:r>
            <a:r>
              <a:rPr lang="en-US" altLang="en-US" sz="1800" dirty="0"/>
              <a:t> </a:t>
            </a:r>
          </a:p>
          <a:p>
            <a:pPr lvl="1" eaLnBrk="1" hangingPunct="1">
              <a:lnSpc>
                <a:spcPct val="90000"/>
              </a:lnSpc>
            </a:pPr>
            <a:r>
              <a:rPr lang="en-US" altLang="en-US" sz="1500" dirty="0"/>
              <a:t>Psittacosis, Parrot Fever or </a:t>
            </a:r>
            <a:r>
              <a:rPr lang="en-US" altLang="en-US" sz="1500" dirty="0" err="1"/>
              <a:t>chlamydiosis</a:t>
            </a:r>
            <a:r>
              <a:rPr lang="en-US" altLang="en-US" sz="1500" dirty="0"/>
              <a:t>. </a:t>
            </a:r>
          </a:p>
          <a:p>
            <a:pPr lvl="1" eaLnBrk="1" hangingPunct="1">
              <a:lnSpc>
                <a:spcPct val="90000"/>
              </a:lnSpc>
            </a:pPr>
            <a:r>
              <a:rPr lang="en-US" altLang="en-US" sz="1500" dirty="0"/>
              <a:t>In birds, </a:t>
            </a:r>
            <a:r>
              <a:rPr lang="en-US" altLang="en-US" sz="1500" i="1" dirty="0"/>
              <a:t>C. </a:t>
            </a:r>
            <a:r>
              <a:rPr lang="en-US" altLang="en-US" sz="1500" i="1" dirty="0" err="1"/>
              <a:t>psittaci</a:t>
            </a:r>
            <a:r>
              <a:rPr lang="en-US" altLang="en-US" sz="1500" dirty="0"/>
              <a:t> may manifest itself as an upper respiratory infection with nasal, and or ocular discharge, diarrhea, or a combination of all three. </a:t>
            </a:r>
          </a:p>
          <a:p>
            <a:pPr lvl="1" eaLnBrk="1" hangingPunct="1">
              <a:lnSpc>
                <a:spcPct val="90000"/>
              </a:lnSpc>
            </a:pPr>
            <a:r>
              <a:rPr lang="en-US" altLang="en-US" sz="1500" dirty="0"/>
              <a:t>Birds may become carriers and shed the organism. </a:t>
            </a:r>
          </a:p>
          <a:p>
            <a:pPr lvl="1" eaLnBrk="1" hangingPunct="1">
              <a:lnSpc>
                <a:spcPct val="90000"/>
              </a:lnSpc>
            </a:pPr>
            <a:r>
              <a:rPr lang="en-US" altLang="en-US" sz="1500" dirty="0"/>
              <a:t>A major concern with </a:t>
            </a:r>
            <a:r>
              <a:rPr lang="en-US" altLang="en-US" sz="1500" i="1" dirty="0"/>
              <a:t>C. </a:t>
            </a:r>
            <a:r>
              <a:rPr lang="en-US" altLang="en-US" sz="1500" i="1" dirty="0" err="1"/>
              <a:t>psittaci</a:t>
            </a:r>
            <a:r>
              <a:rPr lang="en-US" altLang="en-US" sz="1500" dirty="0"/>
              <a:t> is the zoonotic potential of the organism. </a:t>
            </a:r>
          </a:p>
          <a:p>
            <a:pPr lvl="1" eaLnBrk="1" hangingPunct="1">
              <a:lnSpc>
                <a:spcPct val="90000"/>
              </a:lnSpc>
            </a:pPr>
            <a:r>
              <a:rPr lang="en-US" altLang="en-US" sz="1500" dirty="0"/>
              <a:t>C. </a:t>
            </a:r>
            <a:r>
              <a:rPr lang="en-US" altLang="en-US" sz="1500" dirty="0" err="1"/>
              <a:t>psittaci</a:t>
            </a:r>
            <a:r>
              <a:rPr lang="en-US" altLang="en-US" sz="1500" dirty="0"/>
              <a:t> is also one of the major causes of infectious abortion in sheep and cattle.</a:t>
            </a:r>
          </a:p>
        </p:txBody>
      </p:sp>
      <p:pic>
        <p:nvPicPr>
          <p:cNvPr id="118788" name="Picture 5" descr="http://partnersah.vet.cornell.edu/avian-atlas/sites/agilestaging.library.cornell.edu.avian-atlas/files/avian_atlas_assets/CHLAM-023A%20x7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876800"/>
            <a:ext cx="2163763"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905000"/>
            <a:ext cx="3128963" cy="264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6839434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228600" y="1600200"/>
            <a:ext cx="6172200" cy="800100"/>
          </a:xfrm>
        </p:spPr>
        <p:txBody>
          <a:bodyPr/>
          <a:lstStyle/>
          <a:p>
            <a:pPr eaLnBrk="1" fontAlgn="auto" hangingPunct="1">
              <a:spcAft>
                <a:spcPts val="0"/>
              </a:spcAft>
              <a:defRPr/>
            </a:pPr>
            <a:r>
              <a:rPr lang="en-US" altLang="en-US" sz="2200" b="1" dirty="0">
                <a:latin typeface="+mn-lt"/>
              </a:rPr>
              <a:t>Mycoplasma </a:t>
            </a:r>
            <a:r>
              <a:rPr lang="en-US" altLang="en-US" sz="2200" b="1" dirty="0" err="1">
                <a:latin typeface="+mn-lt"/>
              </a:rPr>
              <a:t>haemofelis</a:t>
            </a:r>
            <a:endParaRPr lang="en-US" altLang="en-US" sz="2200" b="1" dirty="0">
              <a:latin typeface="+mn-lt"/>
            </a:endParaRPr>
          </a:p>
        </p:txBody>
      </p:sp>
      <p:sp>
        <p:nvSpPr>
          <p:cNvPr id="119811" name="Rectangle 3"/>
          <p:cNvSpPr>
            <a:spLocks noGrp="1" noChangeArrowheads="1"/>
          </p:cNvSpPr>
          <p:nvPr>
            <p:ph idx="1"/>
          </p:nvPr>
        </p:nvSpPr>
        <p:spPr>
          <a:xfrm>
            <a:off x="157163" y="2590800"/>
            <a:ext cx="7291387" cy="3243263"/>
          </a:xfrm>
        </p:spPr>
        <p:txBody>
          <a:bodyPr/>
          <a:lstStyle/>
          <a:p>
            <a:pPr eaLnBrk="1" hangingPunct="1"/>
            <a:r>
              <a:rPr lang="en-US" altLang="en-US" sz="1800" dirty="0"/>
              <a:t>Formally </a:t>
            </a:r>
            <a:r>
              <a:rPr lang="en-US" altLang="en-US" sz="1800" dirty="0" err="1"/>
              <a:t>Hemobartonella</a:t>
            </a:r>
            <a:r>
              <a:rPr lang="en-US" altLang="en-US" sz="1800" dirty="0"/>
              <a:t> </a:t>
            </a:r>
            <a:r>
              <a:rPr lang="en-US" altLang="en-US" sz="1800" dirty="0" err="1"/>
              <a:t>felis</a:t>
            </a:r>
            <a:endParaRPr lang="en-US" altLang="en-US" sz="1800" dirty="0"/>
          </a:p>
          <a:p>
            <a:pPr eaLnBrk="1" hangingPunct="1"/>
            <a:r>
              <a:rPr lang="en-US" altLang="en-US" sz="1800" dirty="0"/>
              <a:t>Feline Infectious Anemia</a:t>
            </a:r>
          </a:p>
        </p:txBody>
      </p:sp>
      <p:sp>
        <p:nvSpPr>
          <p:cNvPr id="119812" name="Rectangle 1"/>
          <p:cNvSpPr>
            <a:spLocks noChangeArrowheads="1"/>
          </p:cNvSpPr>
          <p:nvPr/>
        </p:nvSpPr>
        <p:spPr bwMode="auto">
          <a:xfrm>
            <a:off x="157163" y="957263"/>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solidFill>
                  <a:srgbClr val="FF3399"/>
                </a:solidFill>
              </a:rPr>
              <a:t>Gram negative pleomorphic</a:t>
            </a:r>
            <a:br>
              <a:rPr lang="en-US" altLang="en-US" sz="2400">
                <a:solidFill>
                  <a:srgbClr val="FF3399"/>
                </a:solidFill>
              </a:rPr>
            </a:br>
            <a:endParaRPr lang="en-US" altLang="en-US" sz="2400"/>
          </a:p>
        </p:txBody>
      </p:sp>
      <p:pic>
        <p:nvPicPr>
          <p:cNvPr id="1198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288506"/>
            <a:ext cx="2866175" cy="227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63183841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pPr eaLnBrk="1" fontAlgn="auto" hangingPunct="1">
              <a:spcAft>
                <a:spcPts val="0"/>
              </a:spcAft>
              <a:defRPr/>
            </a:pPr>
            <a:r>
              <a:rPr lang="en-US" altLang="en-US"/>
              <a:t>COCCI</a:t>
            </a:r>
          </a:p>
        </p:txBody>
      </p:sp>
      <p:pic>
        <p:nvPicPr>
          <p:cNvPr id="12083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290763" y="2227263"/>
            <a:ext cx="4562475" cy="3262312"/>
          </a:xfrm>
        </p:spPr>
      </p:pic>
    </p:spTree>
    <p:custDataLst>
      <p:tags r:id="rId1"/>
    </p:custDataLst>
    <p:extLst>
      <p:ext uri="{BB962C8B-B14F-4D97-AF65-F5344CB8AC3E}">
        <p14:creationId xmlns:p14="http://schemas.microsoft.com/office/powerpoint/2010/main" val="787242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pPr eaLnBrk="1" fontAlgn="auto" hangingPunct="1">
              <a:spcAft>
                <a:spcPts val="0"/>
              </a:spcAft>
              <a:defRPr/>
            </a:pPr>
            <a:r>
              <a:rPr lang="en-US" altLang="en-US"/>
              <a:t>Catalase Test</a:t>
            </a:r>
          </a:p>
        </p:txBody>
      </p:sp>
      <p:sp>
        <p:nvSpPr>
          <p:cNvPr id="121859" name="Content Placeholder 2"/>
          <p:cNvSpPr>
            <a:spLocks noGrp="1"/>
          </p:cNvSpPr>
          <p:nvPr>
            <p:ph idx="1"/>
          </p:nvPr>
        </p:nvSpPr>
        <p:spPr/>
        <p:txBody>
          <a:bodyPr/>
          <a:lstStyle/>
          <a:p>
            <a:pPr eaLnBrk="1" hangingPunct="1"/>
            <a:r>
              <a:rPr lang="en-US" altLang="en-US" dirty="0"/>
              <a:t>Differentiates between:</a:t>
            </a:r>
          </a:p>
          <a:p>
            <a:pPr lvl="1" eaLnBrk="1" hangingPunct="1"/>
            <a:r>
              <a:rPr lang="en-US" altLang="en-US" dirty="0"/>
              <a:t>Staphylococcus – Positive Catalase</a:t>
            </a:r>
          </a:p>
          <a:p>
            <a:pPr lvl="1" eaLnBrk="1" hangingPunct="1"/>
            <a:r>
              <a:rPr lang="en-US" altLang="en-US" dirty="0"/>
              <a:t>Streptococcus- Negative Catalase</a:t>
            </a:r>
          </a:p>
          <a:p>
            <a:pPr eaLnBrk="1" hangingPunct="1"/>
            <a:r>
              <a:rPr lang="en-US" altLang="en-US" dirty="0"/>
              <a:t>Reagent is 3% hydrogen peroxide</a:t>
            </a:r>
          </a:p>
          <a:p>
            <a:pPr eaLnBrk="1" hangingPunct="1"/>
            <a:r>
              <a:rPr lang="en-US" altLang="en-US" dirty="0">
                <a:hlinkClick r:id="rId3"/>
              </a:rPr>
              <a:t>catalase test</a:t>
            </a:r>
            <a:endParaRPr lang="en-US" altLang="en-US" dirty="0"/>
          </a:p>
        </p:txBody>
      </p:sp>
      <p:pic>
        <p:nvPicPr>
          <p:cNvPr id="12186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9624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23704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7030A0"/>
                </a:solidFill>
              </a:rPr>
              <a:t>Gram Positive Cocci (GPC)</a:t>
            </a:r>
            <a:br>
              <a:rPr lang="en-US" dirty="0"/>
            </a:br>
            <a:endParaRPr lang="en-US" dirty="0"/>
          </a:p>
        </p:txBody>
      </p:sp>
      <p:sp>
        <p:nvSpPr>
          <p:cNvPr id="3" name="Content Placeholder 2"/>
          <p:cNvSpPr>
            <a:spLocks noGrp="1"/>
          </p:cNvSpPr>
          <p:nvPr>
            <p:ph idx="1"/>
          </p:nvPr>
        </p:nvSpPr>
        <p:spPr>
          <a:xfrm>
            <a:off x="76200" y="1447800"/>
            <a:ext cx="7307263" cy="3600450"/>
          </a:xfrm>
        </p:spPr>
        <p:txBody>
          <a:bodyPr rtlCol="0">
            <a:normAutofit fontScale="77500" lnSpcReduction="20000"/>
          </a:bodyPr>
          <a:lstStyle/>
          <a:p>
            <a:pPr eaLnBrk="1" fontAlgn="auto" hangingPunct="1">
              <a:spcAft>
                <a:spcPts val="0"/>
              </a:spcAft>
              <a:defRPr/>
            </a:pPr>
            <a:r>
              <a:rPr lang="en-US" dirty="0"/>
              <a:t>*Streptococcus (catalase negative)</a:t>
            </a:r>
          </a:p>
          <a:p>
            <a:pPr marL="640080" lvl="1" eaLnBrk="1" fontAlgn="auto" hangingPunct="1">
              <a:spcAft>
                <a:spcPts val="0"/>
              </a:spcAft>
              <a:buFont typeface="Arial" panose="020B0604020202020204" pitchFamily="34" charset="0"/>
              <a:buChar char="–"/>
              <a:defRPr/>
            </a:pPr>
            <a:r>
              <a:rPr lang="en-US" dirty="0" err="1"/>
              <a:t>Equi</a:t>
            </a:r>
            <a:endParaRPr lang="en-US" dirty="0"/>
          </a:p>
          <a:p>
            <a:pPr marL="1005840" lvl="2" eaLnBrk="1" fontAlgn="auto" hangingPunct="1">
              <a:spcAft>
                <a:spcPts val="0"/>
              </a:spcAft>
              <a:buClr>
                <a:schemeClr val="accent3"/>
              </a:buClr>
              <a:defRPr/>
            </a:pPr>
            <a:r>
              <a:rPr lang="en-US" dirty="0"/>
              <a:t>Highly infectious</a:t>
            </a:r>
          </a:p>
          <a:p>
            <a:pPr marL="1005840" lvl="2" eaLnBrk="1" fontAlgn="auto" hangingPunct="1">
              <a:spcAft>
                <a:spcPts val="0"/>
              </a:spcAft>
              <a:buClr>
                <a:schemeClr val="accent3"/>
              </a:buClr>
              <a:defRPr/>
            </a:pPr>
            <a:r>
              <a:rPr lang="en-US" dirty="0"/>
              <a:t>Equine strangles</a:t>
            </a:r>
          </a:p>
          <a:p>
            <a:pPr marL="640080" lvl="1" eaLnBrk="1" fontAlgn="auto" hangingPunct="1">
              <a:spcAft>
                <a:spcPts val="0"/>
              </a:spcAft>
              <a:buFont typeface="Arial" panose="020B0604020202020204" pitchFamily="34" charset="0"/>
              <a:buChar char="–"/>
              <a:defRPr/>
            </a:pPr>
            <a:r>
              <a:rPr lang="en-US" dirty="0" err="1"/>
              <a:t>Canis</a:t>
            </a:r>
            <a:endParaRPr lang="en-US" dirty="0"/>
          </a:p>
          <a:p>
            <a:pPr marL="1005840" lvl="2" eaLnBrk="1" fontAlgn="auto" hangingPunct="1">
              <a:spcAft>
                <a:spcPts val="0"/>
              </a:spcAft>
              <a:buClr>
                <a:schemeClr val="accent3"/>
              </a:buClr>
              <a:defRPr/>
            </a:pPr>
            <a:r>
              <a:rPr lang="en-US" dirty="0"/>
              <a:t>UTI infections(cystitis)</a:t>
            </a:r>
          </a:p>
          <a:p>
            <a:pPr marL="640080" lvl="1" eaLnBrk="1" fontAlgn="auto" hangingPunct="1">
              <a:spcAft>
                <a:spcPts val="0"/>
              </a:spcAft>
              <a:buFont typeface="Arial" panose="020B0604020202020204" pitchFamily="34" charset="0"/>
              <a:buChar char="–"/>
              <a:defRPr/>
            </a:pPr>
            <a:r>
              <a:rPr lang="en-US" dirty="0" err="1"/>
              <a:t>Agalactiae</a:t>
            </a:r>
            <a:endParaRPr lang="en-US" dirty="0"/>
          </a:p>
          <a:p>
            <a:pPr marL="1005840" lvl="2" eaLnBrk="1" fontAlgn="auto" hangingPunct="1">
              <a:spcAft>
                <a:spcPts val="0"/>
              </a:spcAft>
              <a:buClr>
                <a:schemeClr val="accent3"/>
              </a:buClr>
              <a:defRPr/>
            </a:pPr>
            <a:r>
              <a:rPr lang="en-US" dirty="0"/>
              <a:t>Bovine mastitis</a:t>
            </a:r>
          </a:p>
          <a:p>
            <a:pPr marL="640080" lvl="1" eaLnBrk="1" fontAlgn="auto" hangingPunct="1">
              <a:spcAft>
                <a:spcPts val="0"/>
              </a:spcAft>
              <a:buFont typeface="Arial" panose="020B0604020202020204" pitchFamily="34" charset="0"/>
              <a:buChar char="–"/>
              <a:defRPr/>
            </a:pPr>
            <a:r>
              <a:rPr lang="en-US" dirty="0" err="1"/>
              <a:t>Suis</a:t>
            </a:r>
            <a:endParaRPr lang="en-US" dirty="0"/>
          </a:p>
          <a:p>
            <a:pPr marL="1005840" lvl="2" eaLnBrk="1" fontAlgn="auto" hangingPunct="1">
              <a:spcAft>
                <a:spcPts val="0"/>
              </a:spcAft>
              <a:buClr>
                <a:schemeClr val="accent3"/>
              </a:buClr>
              <a:defRPr/>
            </a:pPr>
            <a:r>
              <a:rPr lang="en-US" dirty="0"/>
              <a:t>Meningitis</a:t>
            </a:r>
          </a:p>
          <a:p>
            <a:pPr marL="1005840" lvl="2" eaLnBrk="1" fontAlgn="auto" hangingPunct="1">
              <a:spcAft>
                <a:spcPts val="0"/>
              </a:spcAft>
              <a:buClr>
                <a:schemeClr val="accent3"/>
              </a:buClr>
              <a:defRPr/>
            </a:pPr>
            <a:r>
              <a:rPr lang="en-US" dirty="0"/>
              <a:t>Septicemia</a:t>
            </a:r>
          </a:p>
          <a:p>
            <a:pPr marL="1005840" lvl="2" eaLnBrk="1" fontAlgn="auto" hangingPunct="1">
              <a:spcAft>
                <a:spcPts val="0"/>
              </a:spcAft>
              <a:buClr>
                <a:schemeClr val="accent3"/>
              </a:buClr>
              <a:defRPr/>
            </a:pPr>
            <a:r>
              <a:rPr lang="en-US" dirty="0"/>
              <a:t>Pneumonia</a:t>
            </a:r>
          </a:p>
          <a:p>
            <a:pPr marL="1005840" lvl="2" eaLnBrk="1" fontAlgn="auto" hangingPunct="1">
              <a:spcAft>
                <a:spcPts val="0"/>
              </a:spcAft>
              <a:buClr>
                <a:schemeClr val="accent3"/>
              </a:buClr>
              <a:defRPr/>
            </a:pPr>
            <a:r>
              <a:rPr lang="en-US" dirty="0"/>
              <a:t>arthritis</a:t>
            </a:r>
          </a:p>
          <a:p>
            <a:pPr marL="640080" lvl="1" eaLnBrk="1" fontAlgn="auto" hangingPunct="1">
              <a:spcAft>
                <a:spcPts val="0"/>
              </a:spcAft>
              <a:buFont typeface="Arial" panose="020B0604020202020204" pitchFamily="34" charset="0"/>
              <a:buChar char="–"/>
              <a:defRPr/>
            </a:pPr>
            <a:endParaRPr lang="en-US" dirty="0"/>
          </a:p>
        </p:txBody>
      </p:sp>
      <p:pic>
        <p:nvPicPr>
          <p:cNvPr id="1228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512" y="1003420"/>
            <a:ext cx="3189288" cy="221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549650"/>
            <a:ext cx="433387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20516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Laboratory Safety</a:t>
            </a:r>
          </a:p>
        </p:txBody>
      </p:sp>
      <p:sp>
        <p:nvSpPr>
          <p:cNvPr id="3" name="Content Placeholder 2"/>
          <p:cNvSpPr>
            <a:spLocks noGrp="1"/>
          </p:cNvSpPr>
          <p:nvPr>
            <p:ph idx="1"/>
          </p:nvPr>
        </p:nvSpPr>
        <p:spPr>
          <a:xfrm>
            <a:off x="457200" y="1371600"/>
            <a:ext cx="8229600" cy="5105400"/>
          </a:xfrm>
        </p:spPr>
        <p:txBody>
          <a:bodyPr>
            <a:normAutofit lnSpcReduction="10000"/>
          </a:bodyPr>
          <a:lstStyle/>
          <a:p>
            <a:r>
              <a:rPr lang="en-US" sz="2200" dirty="0">
                <a:solidFill>
                  <a:schemeClr val="tx1"/>
                </a:solidFill>
                <a:latin typeface="+mj-lt"/>
              </a:rPr>
              <a:t>Potentially pathogenic and/or zoonotic</a:t>
            </a:r>
          </a:p>
          <a:p>
            <a:r>
              <a:rPr lang="en-US" sz="2200" dirty="0">
                <a:solidFill>
                  <a:schemeClr val="tx1"/>
                </a:solidFill>
                <a:latin typeface="+mj-lt"/>
              </a:rPr>
              <a:t>Aseptic technique</a:t>
            </a:r>
          </a:p>
          <a:p>
            <a:r>
              <a:rPr lang="en-US" sz="2200" dirty="0">
                <a:solidFill>
                  <a:schemeClr val="tx1"/>
                </a:solidFill>
                <a:latin typeface="+mj-lt"/>
              </a:rPr>
              <a:t>Personal protective equipment </a:t>
            </a:r>
          </a:p>
          <a:p>
            <a:pPr lvl="1"/>
            <a:r>
              <a:rPr lang="en-US" sz="1900" dirty="0">
                <a:solidFill>
                  <a:schemeClr val="tx1"/>
                </a:solidFill>
                <a:latin typeface="+mj-lt"/>
              </a:rPr>
              <a:t>Long sleeves, knee-length white laboratory coat or clean surgical scrubs </a:t>
            </a:r>
          </a:p>
          <a:p>
            <a:pPr lvl="1"/>
            <a:r>
              <a:rPr lang="en-US" sz="1900" dirty="0">
                <a:solidFill>
                  <a:schemeClr val="tx1"/>
                </a:solidFill>
                <a:latin typeface="+mj-lt"/>
              </a:rPr>
              <a:t>Gloves</a:t>
            </a:r>
          </a:p>
          <a:p>
            <a:pPr lvl="1"/>
            <a:r>
              <a:rPr lang="en-US" sz="1900" dirty="0">
                <a:solidFill>
                  <a:schemeClr val="tx1"/>
                </a:solidFill>
                <a:latin typeface="+mj-lt"/>
              </a:rPr>
              <a:t>Face masks</a:t>
            </a:r>
          </a:p>
          <a:p>
            <a:pPr lvl="1"/>
            <a:r>
              <a:rPr lang="en-US" sz="1900" dirty="0">
                <a:solidFill>
                  <a:schemeClr val="tx1"/>
                </a:solidFill>
                <a:latin typeface="+mj-lt"/>
              </a:rPr>
              <a:t>Eye protection</a:t>
            </a:r>
          </a:p>
          <a:p>
            <a:r>
              <a:rPr lang="en-US" sz="2200" dirty="0">
                <a:solidFill>
                  <a:schemeClr val="tx1"/>
                </a:solidFill>
                <a:latin typeface="+mj-lt"/>
              </a:rPr>
              <a:t>Wash hands</a:t>
            </a:r>
          </a:p>
          <a:p>
            <a:r>
              <a:rPr lang="en-US" sz="2200" dirty="0">
                <a:solidFill>
                  <a:schemeClr val="tx1"/>
                </a:solidFill>
                <a:latin typeface="+mj-lt"/>
              </a:rPr>
              <a:t>Autoclave or dispose of properly</a:t>
            </a:r>
          </a:p>
          <a:p>
            <a:r>
              <a:rPr lang="en-US" sz="2200" dirty="0">
                <a:solidFill>
                  <a:schemeClr val="tx1"/>
                </a:solidFill>
                <a:latin typeface="+mj-lt"/>
              </a:rPr>
              <a:t>Treat spilled cultures with disinfectant</a:t>
            </a:r>
            <a:r>
              <a:rPr lang="en-US" sz="2400" dirty="0">
                <a:solidFill>
                  <a:schemeClr val="tx1"/>
                </a:solidFill>
                <a:latin typeface="+mj-lt"/>
                <a:cs typeface="Times New Roman"/>
              </a:rPr>
              <a:t>—</a:t>
            </a:r>
            <a:r>
              <a:rPr lang="en-US" sz="2200" dirty="0">
                <a:solidFill>
                  <a:schemeClr val="tx1"/>
                </a:solidFill>
                <a:latin typeface="+mj-lt"/>
              </a:rPr>
              <a:t>20 minutes</a:t>
            </a:r>
          </a:p>
          <a:p>
            <a:r>
              <a:rPr lang="en-US" sz="2200" i="1" dirty="0">
                <a:solidFill>
                  <a:schemeClr val="tx1"/>
                </a:solidFill>
                <a:latin typeface="+mj-lt"/>
              </a:rPr>
              <a:t>No</a:t>
            </a:r>
            <a:r>
              <a:rPr lang="en-US" sz="2200" dirty="0">
                <a:solidFill>
                  <a:schemeClr val="tx1"/>
                </a:solidFill>
                <a:latin typeface="+mj-lt"/>
              </a:rPr>
              <a:t> eating, drinking, handling contact lenses, or cosmetics </a:t>
            </a:r>
          </a:p>
          <a:p>
            <a:r>
              <a:rPr lang="en-US" sz="2200" dirty="0">
                <a:solidFill>
                  <a:schemeClr val="tx1"/>
                </a:solidFill>
                <a:latin typeface="+mj-lt"/>
              </a:rPr>
              <a:t>Hair pulled back </a:t>
            </a:r>
          </a:p>
          <a:p>
            <a:r>
              <a:rPr lang="en-US" sz="2200" dirty="0">
                <a:solidFill>
                  <a:schemeClr val="tx1"/>
                </a:solidFill>
                <a:latin typeface="+mj-lt"/>
              </a:rPr>
              <a:t>Report accidents promptly</a:t>
            </a:r>
          </a:p>
          <a:p>
            <a:endParaRPr lang="en-US" dirty="0">
              <a:solidFill>
                <a:schemeClr val="tx1"/>
              </a:solidFill>
              <a:latin typeface="+mj-lt"/>
            </a:endParaRPr>
          </a:p>
          <a:p>
            <a:pPr>
              <a:buNone/>
            </a:pPr>
            <a:endParaRPr lang="en-US" dirty="0">
              <a:solidFill>
                <a:schemeClr val="tx1"/>
              </a:solidFill>
              <a:latin typeface="+mj-lt"/>
            </a:endParaRPr>
          </a:p>
          <a:p>
            <a:pPr lvl="1"/>
            <a:endParaRPr lang="en-US" dirty="0">
              <a:solidFill>
                <a:schemeClr val="tx1"/>
              </a:solidFill>
              <a:latin typeface="+mj-lt"/>
            </a:endParaRPr>
          </a:p>
        </p:txBody>
      </p:sp>
      <p:pic>
        <p:nvPicPr>
          <p:cNvPr id="4" name="Picture 3"/>
          <p:cNvPicPr>
            <a:picLocks noChangeAspect="1"/>
          </p:cNvPicPr>
          <p:nvPr/>
        </p:nvPicPr>
        <p:blipFill>
          <a:blip r:embed="rId3"/>
          <a:stretch>
            <a:fillRect/>
          </a:stretch>
        </p:blipFill>
        <p:spPr>
          <a:xfrm>
            <a:off x="6934200" y="457200"/>
            <a:ext cx="1946639" cy="1295400"/>
          </a:xfrm>
          <a:prstGeom prst="rect">
            <a:avLst/>
          </a:prstGeom>
        </p:spPr>
      </p:pic>
    </p:spTree>
    <p:custDataLst>
      <p:tags r:id="rId1"/>
    </p:custDataLst>
    <p:extLst>
      <p:ext uri="{BB962C8B-B14F-4D97-AF65-F5344CB8AC3E}">
        <p14:creationId xmlns:p14="http://schemas.microsoft.com/office/powerpoint/2010/main" val="23982300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5268913" cy="857250"/>
          </a:xfrm>
        </p:spPr>
        <p:txBody>
          <a:bodyPr>
            <a:normAutofit fontScale="90000"/>
          </a:bodyPr>
          <a:lstStyle/>
          <a:p>
            <a:pPr eaLnBrk="1" fontAlgn="auto" hangingPunct="1">
              <a:spcAft>
                <a:spcPts val="0"/>
              </a:spcAft>
              <a:defRPr/>
            </a:pPr>
            <a:r>
              <a:rPr lang="en-US" dirty="0">
                <a:solidFill>
                  <a:srgbClr val="7030A0"/>
                </a:solidFill>
              </a:rPr>
              <a:t>Gram Positive </a:t>
            </a:r>
            <a:r>
              <a:rPr lang="en-US" dirty="0" err="1">
                <a:solidFill>
                  <a:srgbClr val="7030A0"/>
                </a:solidFill>
              </a:rPr>
              <a:t>Cocci</a:t>
            </a:r>
            <a:br>
              <a:rPr lang="en-US" dirty="0"/>
            </a:br>
            <a:endParaRPr lang="en-US" dirty="0"/>
          </a:p>
        </p:txBody>
      </p:sp>
      <p:sp>
        <p:nvSpPr>
          <p:cNvPr id="123907" name="Content Placeholder 2"/>
          <p:cNvSpPr>
            <a:spLocks noGrp="1"/>
          </p:cNvSpPr>
          <p:nvPr>
            <p:ph idx="1"/>
          </p:nvPr>
        </p:nvSpPr>
        <p:spPr>
          <a:xfrm>
            <a:off x="473075" y="1371600"/>
            <a:ext cx="8686800" cy="3943350"/>
          </a:xfrm>
        </p:spPr>
        <p:txBody>
          <a:bodyPr>
            <a:normAutofit lnSpcReduction="10000"/>
          </a:bodyPr>
          <a:lstStyle/>
          <a:p>
            <a:pPr eaLnBrk="1" hangingPunct="1"/>
            <a:r>
              <a:rPr lang="en-US" altLang="en-US" dirty="0"/>
              <a:t>Staphylococcus(catalase positive)</a:t>
            </a:r>
          </a:p>
          <a:p>
            <a:pPr lvl="1" eaLnBrk="1" hangingPunct="1"/>
            <a:r>
              <a:rPr lang="en-US" altLang="en-US" dirty="0"/>
              <a:t>LARGE genus</a:t>
            </a:r>
          </a:p>
          <a:p>
            <a:pPr lvl="1" eaLnBrk="1" hangingPunct="1"/>
            <a:r>
              <a:rPr lang="en-US" altLang="en-US" dirty="0"/>
              <a:t>Clusters</a:t>
            </a:r>
          </a:p>
          <a:p>
            <a:pPr lvl="1" eaLnBrk="1" hangingPunct="1"/>
            <a:r>
              <a:rPr lang="en-US" altLang="en-US" dirty="0"/>
              <a:t>Facultative anaerobes and aerobes</a:t>
            </a:r>
          </a:p>
          <a:p>
            <a:pPr lvl="1" eaLnBrk="1" hangingPunct="1"/>
            <a:r>
              <a:rPr lang="en-US" altLang="en-US" dirty="0"/>
              <a:t>Resistant to drying, disinfectants &amp; Antibiotics</a:t>
            </a:r>
          </a:p>
          <a:p>
            <a:pPr lvl="1" eaLnBrk="1" hangingPunct="1"/>
            <a:r>
              <a:rPr lang="en-US" altLang="en-US" dirty="0"/>
              <a:t>Normal flora species</a:t>
            </a:r>
          </a:p>
          <a:p>
            <a:pPr lvl="1" eaLnBrk="1" hangingPunct="1"/>
            <a:r>
              <a:rPr lang="en-US" altLang="en-US" dirty="0"/>
              <a:t>Pathogenic species</a:t>
            </a:r>
          </a:p>
          <a:p>
            <a:pPr lvl="1" eaLnBrk="1" hangingPunct="1"/>
            <a:r>
              <a:rPr lang="en-US" altLang="en-US" dirty="0"/>
              <a:t>Nosocomial infection</a:t>
            </a:r>
          </a:p>
          <a:p>
            <a:pPr lvl="1" eaLnBrk="1" hangingPunct="1"/>
            <a:r>
              <a:rPr lang="en-US" altLang="en-US" dirty="0"/>
              <a:t>Exhibits hemolysis- </a:t>
            </a:r>
            <a:r>
              <a:rPr lang="el-GR" altLang="en-US" dirty="0"/>
              <a:t>β</a:t>
            </a:r>
            <a:r>
              <a:rPr lang="en-US" altLang="en-US" dirty="0"/>
              <a:t>, alpha and gamma</a:t>
            </a:r>
          </a:p>
          <a:p>
            <a:pPr lvl="1" eaLnBrk="1" hangingPunct="1"/>
            <a:endParaRPr lang="en-US" altLang="en-US" dirty="0"/>
          </a:p>
          <a:p>
            <a:pPr lvl="1" eaLnBrk="1" hangingPunct="1"/>
            <a:endParaRPr lang="en-US" altLang="en-US" dirty="0"/>
          </a:p>
        </p:txBody>
      </p:sp>
      <p:pic>
        <p:nvPicPr>
          <p:cNvPr id="1239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299" y="293687"/>
            <a:ext cx="2161369" cy="161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4696" y="5181600"/>
            <a:ext cx="1884363" cy="1455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3153668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14375"/>
            <a:ext cx="5267325" cy="857250"/>
          </a:xfrm>
        </p:spPr>
        <p:txBody>
          <a:bodyPr>
            <a:normAutofit fontScale="90000"/>
          </a:bodyPr>
          <a:lstStyle/>
          <a:p>
            <a:pPr eaLnBrk="1" fontAlgn="auto" hangingPunct="1">
              <a:spcAft>
                <a:spcPts val="0"/>
              </a:spcAft>
              <a:defRPr/>
            </a:pPr>
            <a:r>
              <a:rPr lang="en-US" dirty="0">
                <a:solidFill>
                  <a:srgbClr val="7030A0"/>
                </a:solidFill>
              </a:rPr>
              <a:t>Gram Positive </a:t>
            </a:r>
            <a:r>
              <a:rPr lang="en-US" dirty="0" err="1">
                <a:solidFill>
                  <a:srgbClr val="7030A0"/>
                </a:solidFill>
              </a:rPr>
              <a:t>Cocci</a:t>
            </a:r>
            <a:r>
              <a:rPr lang="en-US" dirty="0">
                <a:solidFill>
                  <a:srgbClr val="7030A0"/>
                </a:solidFill>
              </a:rPr>
              <a:t> </a:t>
            </a:r>
            <a:br>
              <a:rPr lang="en-US" dirty="0">
                <a:solidFill>
                  <a:srgbClr val="7030A0"/>
                </a:solidFill>
              </a:rPr>
            </a:br>
            <a:r>
              <a:rPr lang="en-US" altLang="en-US" dirty="0"/>
              <a:t>Beta Hemolytic Strep.</a:t>
            </a:r>
            <a:br>
              <a:rPr lang="en-US" dirty="0"/>
            </a:br>
            <a:endParaRPr lang="en-US" dirty="0"/>
          </a:p>
        </p:txBody>
      </p:sp>
      <p:sp>
        <p:nvSpPr>
          <p:cNvPr id="3" name="Content Placeholder 2"/>
          <p:cNvSpPr>
            <a:spLocks noGrp="1"/>
          </p:cNvSpPr>
          <p:nvPr>
            <p:ph idx="1"/>
          </p:nvPr>
        </p:nvSpPr>
        <p:spPr>
          <a:xfrm>
            <a:off x="304800" y="1762125"/>
            <a:ext cx="7010400" cy="4486275"/>
          </a:xfrm>
        </p:spPr>
        <p:txBody>
          <a:bodyPr rtlCol="0">
            <a:normAutofit fontScale="77500" lnSpcReduction="20000"/>
          </a:bodyPr>
          <a:lstStyle/>
          <a:p>
            <a:pPr eaLnBrk="1" fontAlgn="auto" hangingPunct="1">
              <a:spcAft>
                <a:spcPts val="0"/>
              </a:spcAft>
              <a:defRPr/>
            </a:pPr>
            <a:r>
              <a:rPr lang="en-US" dirty="0"/>
              <a:t>*Staphylococcus aureus- beta hemolytic</a:t>
            </a:r>
          </a:p>
          <a:p>
            <a:pPr marL="640080" lvl="1" eaLnBrk="1" fontAlgn="auto" hangingPunct="1">
              <a:spcAft>
                <a:spcPts val="0"/>
              </a:spcAft>
              <a:buFont typeface="Arial" panose="020B0604020202020204" pitchFamily="34" charset="0"/>
              <a:buChar char="–"/>
              <a:defRPr/>
            </a:pPr>
            <a:r>
              <a:rPr lang="en-US" dirty="0"/>
              <a:t>Bovine mastitis</a:t>
            </a:r>
          </a:p>
          <a:p>
            <a:pPr marL="640080" lvl="1" eaLnBrk="1" fontAlgn="auto" hangingPunct="1">
              <a:spcAft>
                <a:spcPts val="0"/>
              </a:spcAft>
              <a:buFont typeface="Arial" panose="020B0604020202020204" pitchFamily="34" charset="0"/>
              <a:buChar char="–"/>
              <a:defRPr/>
            </a:pPr>
            <a:r>
              <a:rPr lang="en-US" dirty="0"/>
              <a:t>Skin infections/nosocomial infections</a:t>
            </a:r>
          </a:p>
          <a:p>
            <a:pPr marL="640080" lvl="1" eaLnBrk="1" fontAlgn="auto" hangingPunct="1">
              <a:spcAft>
                <a:spcPts val="0"/>
              </a:spcAft>
              <a:buFont typeface="Arial" panose="020B0604020202020204" pitchFamily="34" charset="0"/>
              <a:buChar char="–"/>
              <a:defRPr/>
            </a:pPr>
            <a:r>
              <a:rPr lang="en-US" dirty="0"/>
              <a:t>Otitis</a:t>
            </a:r>
          </a:p>
          <a:p>
            <a:pPr marL="640080" lvl="1" eaLnBrk="1" fontAlgn="auto" hangingPunct="1">
              <a:spcAft>
                <a:spcPts val="0"/>
              </a:spcAft>
              <a:buFont typeface="Arial" panose="020B0604020202020204" pitchFamily="34" charset="0"/>
              <a:buChar char="–"/>
              <a:defRPr/>
            </a:pPr>
            <a:r>
              <a:rPr lang="en-US" dirty="0" err="1"/>
              <a:t>Keratoconjuntivitis</a:t>
            </a:r>
            <a:r>
              <a:rPr lang="en-US" dirty="0"/>
              <a:t>=??</a:t>
            </a:r>
          </a:p>
          <a:p>
            <a:pPr marL="640080" lvl="1" eaLnBrk="1" fontAlgn="auto" hangingPunct="1">
              <a:spcAft>
                <a:spcPts val="0"/>
              </a:spcAft>
              <a:buFont typeface="Arial" panose="020B0604020202020204" pitchFamily="34" charset="0"/>
              <a:buChar char="–"/>
              <a:defRPr/>
            </a:pPr>
            <a:r>
              <a:rPr lang="en-US" b="1" dirty="0"/>
              <a:t>MRSA</a:t>
            </a:r>
          </a:p>
          <a:p>
            <a:pPr eaLnBrk="1" fontAlgn="auto" hangingPunct="1">
              <a:spcAft>
                <a:spcPts val="0"/>
              </a:spcAft>
              <a:defRPr/>
            </a:pPr>
            <a:r>
              <a:rPr lang="en-US" dirty="0"/>
              <a:t>Staph </a:t>
            </a:r>
            <a:r>
              <a:rPr lang="en-US" dirty="0" err="1"/>
              <a:t>intermedius</a:t>
            </a:r>
            <a:r>
              <a:rPr lang="en-US" dirty="0"/>
              <a:t>-beta hemolytic </a:t>
            </a:r>
          </a:p>
          <a:p>
            <a:pPr marL="640080" lvl="1" eaLnBrk="1" fontAlgn="auto" hangingPunct="1">
              <a:spcAft>
                <a:spcPts val="0"/>
              </a:spcAft>
              <a:buFont typeface="Arial" panose="020B0604020202020204" pitchFamily="34" charset="0"/>
              <a:buChar char="–"/>
              <a:defRPr/>
            </a:pPr>
            <a:r>
              <a:rPr lang="en-US" dirty="0"/>
              <a:t>Most common in dogs</a:t>
            </a:r>
          </a:p>
          <a:p>
            <a:pPr marL="640080" lvl="1" eaLnBrk="1" fontAlgn="auto" hangingPunct="1">
              <a:spcAft>
                <a:spcPts val="0"/>
              </a:spcAft>
              <a:buFont typeface="Arial" panose="020B0604020202020204" pitchFamily="34" charset="0"/>
              <a:buChar char="–"/>
              <a:defRPr/>
            </a:pPr>
            <a:r>
              <a:rPr lang="en-US" dirty="0"/>
              <a:t>Otitis</a:t>
            </a:r>
          </a:p>
          <a:p>
            <a:pPr marL="640080" lvl="1" eaLnBrk="1" fontAlgn="auto" hangingPunct="1">
              <a:spcAft>
                <a:spcPts val="0"/>
              </a:spcAft>
              <a:buFont typeface="Arial" panose="020B0604020202020204" pitchFamily="34" charset="0"/>
              <a:buChar char="–"/>
              <a:defRPr/>
            </a:pPr>
            <a:r>
              <a:rPr lang="en-US" dirty="0"/>
              <a:t>Mastitis</a:t>
            </a:r>
          </a:p>
          <a:p>
            <a:pPr eaLnBrk="1" fontAlgn="auto" hangingPunct="1">
              <a:spcAft>
                <a:spcPts val="0"/>
              </a:spcAft>
              <a:defRPr/>
            </a:pPr>
            <a:r>
              <a:rPr lang="en-US" dirty="0"/>
              <a:t>Staph. </a:t>
            </a:r>
            <a:r>
              <a:rPr lang="en-US" dirty="0" err="1"/>
              <a:t>hyicus</a:t>
            </a:r>
            <a:endParaRPr lang="en-US" dirty="0"/>
          </a:p>
          <a:p>
            <a:pPr marL="640080" lvl="1" eaLnBrk="1" fontAlgn="auto" hangingPunct="1">
              <a:spcAft>
                <a:spcPts val="0"/>
              </a:spcAft>
              <a:buFont typeface="Arial" panose="020B0604020202020204" pitchFamily="34" charset="0"/>
              <a:buChar char="–"/>
              <a:defRPr/>
            </a:pPr>
            <a:r>
              <a:rPr lang="en-US" dirty="0"/>
              <a:t>Greasy pig </a:t>
            </a:r>
            <a:r>
              <a:rPr lang="en-US" dirty="0" err="1"/>
              <a:t>Dz</a:t>
            </a:r>
            <a:endParaRPr lang="en-US" dirty="0"/>
          </a:p>
          <a:p>
            <a:pPr eaLnBrk="1" fontAlgn="auto" hangingPunct="1">
              <a:spcAft>
                <a:spcPts val="0"/>
              </a:spcAft>
              <a:defRPr/>
            </a:pPr>
            <a:r>
              <a:rPr lang="en-US" dirty="0"/>
              <a:t>Staph. </a:t>
            </a:r>
            <a:r>
              <a:rPr lang="en-US" dirty="0" err="1"/>
              <a:t>epidermidis</a:t>
            </a:r>
            <a:endParaRPr lang="en-US" dirty="0"/>
          </a:p>
          <a:p>
            <a:pPr marL="640080" lvl="1" eaLnBrk="1" fontAlgn="auto" hangingPunct="1">
              <a:spcAft>
                <a:spcPts val="0"/>
              </a:spcAft>
              <a:buFont typeface="Arial" panose="020B0604020202020204" pitchFamily="34" charset="0"/>
              <a:buChar char="–"/>
              <a:defRPr/>
            </a:pPr>
            <a:r>
              <a:rPr lang="en-US" dirty="0"/>
              <a:t>Normal flora on skin</a:t>
            </a:r>
          </a:p>
        </p:txBody>
      </p:sp>
      <p:pic>
        <p:nvPicPr>
          <p:cNvPr id="12493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25" y="3818641"/>
            <a:ext cx="319087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3706994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p>
        </p:txBody>
      </p:sp>
      <p:sp>
        <p:nvSpPr>
          <p:cNvPr id="125955" name="Content Placeholder 2"/>
          <p:cNvSpPr>
            <a:spLocks noGrp="1"/>
          </p:cNvSpPr>
          <p:nvPr>
            <p:ph idx="1"/>
          </p:nvPr>
        </p:nvSpPr>
        <p:spPr/>
        <p:txBody>
          <a:bodyPr/>
          <a:lstStyle/>
          <a:p>
            <a:pPr eaLnBrk="1" hangingPunct="1"/>
            <a:endParaRPr lang="en-US" altLang="en-US"/>
          </a:p>
        </p:txBody>
      </p:sp>
      <p:pic>
        <p:nvPicPr>
          <p:cNvPr id="1259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609600"/>
            <a:ext cx="5357813"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819718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762000" y="400050"/>
            <a:ext cx="6172200" cy="800100"/>
          </a:xfrm>
        </p:spPr>
        <p:txBody>
          <a:bodyPr>
            <a:normAutofit fontScale="90000"/>
          </a:bodyPr>
          <a:lstStyle/>
          <a:p>
            <a:pPr eaLnBrk="1" fontAlgn="auto" hangingPunct="1">
              <a:spcAft>
                <a:spcPts val="0"/>
              </a:spcAft>
              <a:defRPr/>
            </a:pPr>
            <a:r>
              <a:rPr lang="en-US" dirty="0">
                <a:solidFill>
                  <a:srgbClr val="7030A0"/>
                </a:solidFill>
              </a:rPr>
              <a:t>Gram Positive </a:t>
            </a:r>
            <a:r>
              <a:rPr lang="en-US" dirty="0" err="1">
                <a:solidFill>
                  <a:srgbClr val="7030A0"/>
                </a:solidFill>
              </a:rPr>
              <a:t>Cocci</a:t>
            </a:r>
            <a:r>
              <a:rPr lang="en-US" dirty="0">
                <a:solidFill>
                  <a:srgbClr val="7030A0"/>
                </a:solidFill>
              </a:rPr>
              <a:t> </a:t>
            </a:r>
            <a:br>
              <a:rPr lang="en-US" dirty="0">
                <a:solidFill>
                  <a:srgbClr val="7030A0"/>
                </a:solidFill>
              </a:rPr>
            </a:br>
            <a:r>
              <a:rPr lang="en-US" altLang="en-US" dirty="0"/>
              <a:t>Hemolytic Strep.</a:t>
            </a:r>
          </a:p>
        </p:txBody>
      </p:sp>
      <p:sp>
        <p:nvSpPr>
          <p:cNvPr id="126979" name="Rectangle 3"/>
          <p:cNvSpPr>
            <a:spLocks noGrp="1" noChangeArrowheads="1"/>
          </p:cNvSpPr>
          <p:nvPr>
            <p:ph idx="1"/>
          </p:nvPr>
        </p:nvSpPr>
        <p:spPr>
          <a:xfrm>
            <a:off x="152400" y="2286000"/>
            <a:ext cx="5410200" cy="4419600"/>
          </a:xfrm>
        </p:spPr>
        <p:txBody>
          <a:bodyPr/>
          <a:lstStyle/>
          <a:p>
            <a:pPr eaLnBrk="1" hangingPunct="1"/>
            <a:r>
              <a:rPr lang="en-US" altLang="en-US"/>
              <a:t>Alpha-</a:t>
            </a:r>
          </a:p>
          <a:p>
            <a:pPr lvl="1" eaLnBrk="1" hangingPunct="1"/>
            <a:r>
              <a:rPr lang="en-US" altLang="en-US" i="1"/>
              <a:t>S. pneumoniae</a:t>
            </a:r>
          </a:p>
          <a:p>
            <a:pPr lvl="1" eaLnBrk="1" hangingPunct="1"/>
            <a:r>
              <a:rPr lang="en-US" altLang="en-US" i="1"/>
              <a:t>S. suis, S. bovis, S. equinus</a:t>
            </a:r>
          </a:p>
          <a:p>
            <a:pPr eaLnBrk="1" hangingPunct="1"/>
            <a:r>
              <a:rPr lang="en-US" altLang="en-US"/>
              <a:t>Gamma-</a:t>
            </a:r>
          </a:p>
          <a:p>
            <a:pPr lvl="1" eaLnBrk="1" hangingPunct="1"/>
            <a:r>
              <a:rPr lang="en-US" altLang="en-US" i="1"/>
              <a:t>S. faecalis </a:t>
            </a:r>
            <a:r>
              <a:rPr lang="en-US" altLang="en-US"/>
              <a:t>(a.k.a. Enterococcus faecalis)- normal flora, rarely a pathogen</a:t>
            </a:r>
          </a:p>
          <a:p>
            <a:pPr lvl="1" eaLnBrk="1" hangingPunct="1"/>
            <a:r>
              <a:rPr lang="en-US" altLang="en-US" i="1"/>
              <a:t>S. uberis- </a:t>
            </a:r>
            <a:r>
              <a:rPr lang="en-US" altLang="en-US"/>
              <a:t>bovine mastitis</a:t>
            </a:r>
          </a:p>
        </p:txBody>
      </p:sp>
      <p:pic>
        <p:nvPicPr>
          <p:cNvPr id="126980" name="Picture 5" descr="https://encrypted-tbn1.gstatic.com/images?q=tbn:ANd9GcQsPoSNpRBq8E67XyZkunu9TGFOIiqgR7xS8zwMeWD1EW3Ti3neLXB2zd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333500"/>
            <a:ext cx="28114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2079520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pPr eaLnBrk="1" fontAlgn="auto" hangingPunct="1">
              <a:spcAft>
                <a:spcPts val="0"/>
              </a:spcAft>
              <a:defRPr/>
            </a:pPr>
            <a:r>
              <a:rPr lang="en-US" altLang="en-US"/>
              <a:t>????</a:t>
            </a:r>
          </a:p>
        </p:txBody>
      </p:sp>
      <p:sp>
        <p:nvSpPr>
          <p:cNvPr id="128003" name="Content Placeholder 2"/>
          <p:cNvSpPr>
            <a:spLocks noGrp="1"/>
          </p:cNvSpPr>
          <p:nvPr>
            <p:ph idx="1"/>
          </p:nvPr>
        </p:nvSpPr>
        <p:spPr/>
        <p:txBody>
          <a:bodyPr/>
          <a:lstStyle/>
          <a:p>
            <a:pPr eaLnBrk="1" hangingPunct="1"/>
            <a:r>
              <a:rPr lang="en-US" altLang="en-US" dirty="0"/>
              <a:t>What Species is likely to carry the respiratory </a:t>
            </a:r>
            <a:r>
              <a:rPr lang="en-US" altLang="en-US" dirty="0" err="1"/>
              <a:t>Dz</a:t>
            </a:r>
            <a:r>
              <a:rPr lang="en-US" altLang="en-US" dirty="0"/>
              <a:t> Psittacosis?</a:t>
            </a:r>
          </a:p>
          <a:p>
            <a:pPr eaLnBrk="1" hangingPunct="1"/>
            <a:r>
              <a:rPr lang="en-US" altLang="en-US" dirty="0"/>
              <a:t>A Dog</a:t>
            </a:r>
          </a:p>
          <a:p>
            <a:pPr eaLnBrk="1" hangingPunct="1"/>
            <a:r>
              <a:rPr lang="en-US" altLang="en-US" dirty="0"/>
              <a:t>B Bird</a:t>
            </a:r>
          </a:p>
          <a:p>
            <a:pPr eaLnBrk="1" hangingPunct="1"/>
            <a:r>
              <a:rPr lang="en-US" altLang="en-US" dirty="0"/>
              <a:t>C Primate</a:t>
            </a:r>
          </a:p>
          <a:p>
            <a:pPr eaLnBrk="1" hangingPunct="1"/>
            <a:r>
              <a:rPr lang="en-US" altLang="en-US"/>
              <a:t>D Rats</a:t>
            </a:r>
            <a:endParaRPr lang="en-US" altLang="en-US" dirty="0"/>
          </a:p>
        </p:txBody>
      </p:sp>
    </p:spTree>
    <p:custDataLst>
      <p:tags r:id="rId1"/>
    </p:custDataLst>
    <p:extLst>
      <p:ext uri="{BB962C8B-B14F-4D97-AF65-F5344CB8AC3E}">
        <p14:creationId xmlns:p14="http://schemas.microsoft.com/office/powerpoint/2010/main" val="34020466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pPr eaLnBrk="1" fontAlgn="auto" hangingPunct="1">
              <a:spcAft>
                <a:spcPts val="0"/>
              </a:spcAft>
              <a:defRPr/>
            </a:pPr>
            <a:r>
              <a:rPr lang="en-US" altLang="en-US"/>
              <a:t>????</a:t>
            </a:r>
          </a:p>
        </p:txBody>
      </p:sp>
      <p:sp>
        <p:nvSpPr>
          <p:cNvPr id="130051" name="Content Placeholder 2"/>
          <p:cNvSpPr>
            <a:spLocks noGrp="1"/>
          </p:cNvSpPr>
          <p:nvPr>
            <p:ph idx="1"/>
          </p:nvPr>
        </p:nvSpPr>
        <p:spPr/>
        <p:txBody>
          <a:bodyPr/>
          <a:lstStyle/>
          <a:p>
            <a:pPr eaLnBrk="1" hangingPunct="1"/>
            <a:r>
              <a:rPr lang="en-US" altLang="en-US"/>
              <a:t>Is psittacosis zoonotic Dz?</a:t>
            </a:r>
          </a:p>
        </p:txBody>
      </p:sp>
    </p:spTree>
    <p:custDataLst>
      <p:tags r:id="rId1"/>
    </p:custDataLst>
    <p:extLst>
      <p:ext uri="{BB962C8B-B14F-4D97-AF65-F5344CB8AC3E}">
        <p14:creationId xmlns:p14="http://schemas.microsoft.com/office/powerpoint/2010/main" val="8412869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pPr eaLnBrk="1" fontAlgn="auto" hangingPunct="1">
              <a:spcAft>
                <a:spcPts val="0"/>
              </a:spcAft>
              <a:defRPr/>
            </a:pPr>
            <a:r>
              <a:rPr lang="en-US" altLang="en-US"/>
              <a:t>???</a:t>
            </a:r>
          </a:p>
        </p:txBody>
      </p:sp>
      <p:sp>
        <p:nvSpPr>
          <p:cNvPr id="132099" name="Content Placeholder 2"/>
          <p:cNvSpPr>
            <a:spLocks noGrp="1"/>
          </p:cNvSpPr>
          <p:nvPr>
            <p:ph idx="1"/>
          </p:nvPr>
        </p:nvSpPr>
        <p:spPr/>
        <p:txBody>
          <a:bodyPr/>
          <a:lstStyle/>
          <a:p>
            <a:pPr eaLnBrk="1" hangingPunct="1"/>
            <a:r>
              <a:rPr lang="en-US" altLang="en-US"/>
              <a:t>What sample is the most likely way to contract Leptospirosis?</a:t>
            </a:r>
          </a:p>
          <a:p>
            <a:pPr lvl="1" eaLnBrk="1" hangingPunct="1"/>
            <a:endParaRPr lang="en-US" altLang="en-US"/>
          </a:p>
        </p:txBody>
      </p:sp>
    </p:spTree>
    <p:custDataLst>
      <p:tags r:id="rId1"/>
    </p:custDataLst>
    <p:extLst>
      <p:ext uri="{BB962C8B-B14F-4D97-AF65-F5344CB8AC3E}">
        <p14:creationId xmlns:p14="http://schemas.microsoft.com/office/powerpoint/2010/main" val="21850773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pPr eaLnBrk="1" fontAlgn="auto" hangingPunct="1">
              <a:spcAft>
                <a:spcPts val="0"/>
              </a:spcAft>
              <a:defRPr/>
            </a:pPr>
            <a:r>
              <a:rPr lang="en-US" altLang="en-US"/>
              <a:t>???</a:t>
            </a:r>
          </a:p>
        </p:txBody>
      </p:sp>
      <p:sp>
        <p:nvSpPr>
          <p:cNvPr id="134147" name="Content Placeholder 2"/>
          <p:cNvSpPr>
            <a:spLocks noGrp="1"/>
          </p:cNvSpPr>
          <p:nvPr>
            <p:ph idx="1"/>
          </p:nvPr>
        </p:nvSpPr>
        <p:spPr/>
        <p:txBody>
          <a:bodyPr/>
          <a:lstStyle/>
          <a:p>
            <a:pPr eaLnBrk="1" hangingPunct="1"/>
            <a:r>
              <a:rPr lang="en-US" altLang="en-US"/>
              <a:t>Mosquitos are vectors for all of the following except:</a:t>
            </a:r>
          </a:p>
          <a:p>
            <a:pPr lvl="1" eaLnBrk="1" hangingPunct="1"/>
            <a:r>
              <a:rPr lang="en-US" altLang="en-US"/>
              <a:t>A. Lyme Dz</a:t>
            </a:r>
          </a:p>
          <a:p>
            <a:pPr lvl="1" eaLnBrk="1" hangingPunct="1"/>
            <a:r>
              <a:rPr lang="en-US" altLang="en-US"/>
              <a:t>B. Canine Heart Worm</a:t>
            </a:r>
          </a:p>
          <a:p>
            <a:pPr lvl="1" eaLnBrk="1" hangingPunct="1"/>
            <a:r>
              <a:rPr lang="en-US" altLang="en-US"/>
              <a:t>C. Malaria</a:t>
            </a:r>
          </a:p>
          <a:p>
            <a:pPr lvl="1" eaLnBrk="1" hangingPunct="1"/>
            <a:r>
              <a:rPr lang="en-US" altLang="en-US"/>
              <a:t>D. West Nile Virus</a:t>
            </a:r>
          </a:p>
        </p:txBody>
      </p:sp>
    </p:spTree>
    <p:custDataLst>
      <p:tags r:id="rId1"/>
    </p:custDataLst>
    <p:extLst>
      <p:ext uri="{BB962C8B-B14F-4D97-AF65-F5344CB8AC3E}">
        <p14:creationId xmlns:p14="http://schemas.microsoft.com/office/powerpoint/2010/main" val="41063008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pPr eaLnBrk="1" fontAlgn="auto" hangingPunct="1">
              <a:spcAft>
                <a:spcPts val="0"/>
              </a:spcAft>
              <a:defRPr/>
            </a:pPr>
            <a:r>
              <a:rPr lang="en-US" altLang="en-US"/>
              <a:t>???</a:t>
            </a:r>
          </a:p>
        </p:txBody>
      </p:sp>
      <p:sp>
        <p:nvSpPr>
          <p:cNvPr id="136195" name="Content Placeholder 2"/>
          <p:cNvSpPr>
            <a:spLocks noGrp="1"/>
          </p:cNvSpPr>
          <p:nvPr>
            <p:ph idx="1"/>
          </p:nvPr>
        </p:nvSpPr>
        <p:spPr/>
        <p:txBody>
          <a:bodyPr/>
          <a:lstStyle/>
          <a:p>
            <a:pPr eaLnBrk="1" hangingPunct="1"/>
            <a:r>
              <a:rPr lang="en-US" altLang="en-US"/>
              <a:t>What is the common name for Borrelia burgdorferi?</a:t>
            </a:r>
          </a:p>
        </p:txBody>
      </p:sp>
    </p:spTree>
    <p:custDataLst>
      <p:tags r:id="rId1"/>
    </p:custDataLst>
    <p:extLst>
      <p:ext uri="{BB962C8B-B14F-4D97-AF65-F5344CB8AC3E}">
        <p14:creationId xmlns:p14="http://schemas.microsoft.com/office/powerpoint/2010/main" val="4964630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pPr eaLnBrk="1" fontAlgn="auto" hangingPunct="1">
              <a:spcAft>
                <a:spcPts val="0"/>
              </a:spcAft>
              <a:defRPr/>
            </a:pPr>
            <a:r>
              <a:rPr lang="en-US" altLang="en-US"/>
              <a:t>???</a:t>
            </a:r>
          </a:p>
        </p:txBody>
      </p:sp>
      <p:sp>
        <p:nvSpPr>
          <p:cNvPr id="138243" name="Content Placeholder 2"/>
          <p:cNvSpPr>
            <a:spLocks noGrp="1"/>
          </p:cNvSpPr>
          <p:nvPr>
            <p:ph idx="1"/>
          </p:nvPr>
        </p:nvSpPr>
        <p:spPr/>
        <p:txBody>
          <a:bodyPr/>
          <a:lstStyle/>
          <a:p>
            <a:pPr eaLnBrk="1" hangingPunct="1"/>
            <a:r>
              <a:rPr lang="en-US" altLang="en-US"/>
              <a:t>What is the common name for Yersina pestis? What is the vector?</a:t>
            </a:r>
          </a:p>
        </p:txBody>
      </p:sp>
    </p:spTree>
    <p:custDataLst>
      <p:tags r:id="rId1"/>
    </p:custDataLst>
    <p:extLst>
      <p:ext uri="{BB962C8B-B14F-4D97-AF65-F5344CB8AC3E}">
        <p14:creationId xmlns:p14="http://schemas.microsoft.com/office/powerpoint/2010/main" val="2167602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Equipment and Supplies</a:t>
            </a:r>
          </a:p>
        </p:txBody>
      </p:sp>
      <p:sp>
        <p:nvSpPr>
          <p:cNvPr id="3" name="Content Placeholder 2"/>
          <p:cNvSpPr>
            <a:spLocks noGrp="1"/>
          </p:cNvSpPr>
          <p:nvPr>
            <p:ph idx="1"/>
          </p:nvPr>
        </p:nvSpPr>
        <p:spPr>
          <a:xfrm>
            <a:off x="304800" y="1600200"/>
            <a:ext cx="8382000" cy="4525963"/>
          </a:xfrm>
        </p:spPr>
        <p:txBody>
          <a:bodyPr>
            <a:normAutofit lnSpcReduction="10000"/>
          </a:bodyPr>
          <a:lstStyle/>
          <a:p>
            <a:r>
              <a:rPr lang="en-US" sz="2800" dirty="0">
                <a:solidFill>
                  <a:schemeClr val="tx1"/>
                </a:solidFill>
                <a:latin typeface="+mj-lt"/>
              </a:rPr>
              <a:t>A good-quality incubator</a:t>
            </a:r>
            <a:r>
              <a:rPr lang="en-US" dirty="0">
                <a:solidFill>
                  <a:schemeClr val="tx1"/>
                </a:solidFill>
                <a:latin typeface="+mj-lt"/>
              </a:rPr>
              <a:t> </a:t>
            </a:r>
            <a:r>
              <a:rPr lang="en-US" sz="2600" dirty="0">
                <a:solidFill>
                  <a:schemeClr val="tx1"/>
                </a:solidFill>
                <a:latin typeface="+mj-lt"/>
              </a:rPr>
              <a:t>capable of maintaining constant temperature and humidity </a:t>
            </a:r>
            <a:endParaRPr lang="en-US" sz="2800" dirty="0">
              <a:solidFill>
                <a:schemeClr val="tx1"/>
              </a:solidFill>
              <a:latin typeface="+mj-lt"/>
            </a:endParaRPr>
          </a:p>
          <a:p>
            <a:r>
              <a:rPr lang="en-US" sz="2800" dirty="0">
                <a:solidFill>
                  <a:schemeClr val="tx1"/>
                </a:solidFill>
                <a:latin typeface="+mj-lt"/>
              </a:rPr>
              <a:t>Collection and preparation supplies</a:t>
            </a:r>
          </a:p>
          <a:p>
            <a:pPr lvl="1"/>
            <a:r>
              <a:rPr lang="en-US" sz="2400" dirty="0">
                <a:solidFill>
                  <a:schemeClr val="tx1"/>
                </a:solidFill>
                <a:latin typeface="+mj-lt"/>
              </a:rPr>
              <a:t>Sterile cotton-tipped swabs</a:t>
            </a:r>
          </a:p>
          <a:p>
            <a:pPr lvl="1"/>
            <a:r>
              <a:rPr lang="en-US" sz="2400" dirty="0">
                <a:solidFill>
                  <a:schemeClr val="tx1"/>
                </a:solidFill>
                <a:latin typeface="+mj-lt"/>
              </a:rPr>
              <a:t>Dull scalpel blades</a:t>
            </a:r>
          </a:p>
          <a:p>
            <a:pPr lvl="1"/>
            <a:r>
              <a:rPr lang="en-US" sz="2400" dirty="0">
                <a:solidFill>
                  <a:schemeClr val="tx1"/>
                </a:solidFill>
                <a:latin typeface="+mj-lt"/>
              </a:rPr>
              <a:t>3- to 20-mL syringes and 21- to 25-g needles</a:t>
            </a:r>
          </a:p>
          <a:p>
            <a:pPr lvl="1"/>
            <a:r>
              <a:rPr lang="en-US" sz="2400" dirty="0">
                <a:solidFill>
                  <a:schemeClr val="tx1"/>
                </a:solidFill>
                <a:latin typeface="+mj-lt"/>
              </a:rPr>
              <a:t>Sterile endotracheal tube or jugular or urinary catheter</a:t>
            </a:r>
          </a:p>
          <a:p>
            <a:pPr lvl="1"/>
            <a:r>
              <a:rPr lang="en-US" sz="2400" dirty="0">
                <a:solidFill>
                  <a:schemeClr val="tx1"/>
                </a:solidFill>
                <a:latin typeface="+mj-lt"/>
              </a:rPr>
              <a:t>Collection tubes and preservatives</a:t>
            </a:r>
          </a:p>
          <a:p>
            <a:pPr lvl="1"/>
            <a:r>
              <a:rPr lang="en-US" sz="2400" dirty="0">
                <a:solidFill>
                  <a:schemeClr val="tx1"/>
                </a:solidFill>
                <a:latin typeface="+mj-lt"/>
              </a:rPr>
              <a:t>Rayon swabs in transport media</a:t>
            </a:r>
          </a:p>
          <a:p>
            <a:pPr lvl="1"/>
            <a:r>
              <a:rPr lang="en-US" sz="2400" dirty="0">
                <a:solidFill>
                  <a:schemeClr val="tx1"/>
                </a:solidFill>
                <a:latin typeface="+mj-lt"/>
              </a:rPr>
              <a:t>High-quality glass slides and coverslips</a:t>
            </a:r>
          </a:p>
          <a:p>
            <a:pPr lvl="1"/>
            <a:endParaRPr lang="en-US" dirty="0">
              <a:solidFill>
                <a:schemeClr val="tx1"/>
              </a:solidFill>
              <a:latin typeface="+mj-lt"/>
            </a:endParaRPr>
          </a:p>
          <a:p>
            <a:pPr lvl="1"/>
            <a:endParaRPr lang="en-US" dirty="0">
              <a:solidFill>
                <a:schemeClr val="tx1"/>
              </a:solidFill>
              <a:latin typeface="+mj-lt"/>
            </a:endParaRPr>
          </a:p>
        </p:txBody>
      </p:sp>
      <p:pic>
        <p:nvPicPr>
          <p:cNvPr id="4" name="Picture 3"/>
          <p:cNvPicPr>
            <a:picLocks noChangeAspect="1"/>
          </p:cNvPicPr>
          <p:nvPr/>
        </p:nvPicPr>
        <p:blipFill>
          <a:blip r:embed="rId3"/>
          <a:stretch>
            <a:fillRect/>
          </a:stretch>
        </p:blipFill>
        <p:spPr>
          <a:xfrm>
            <a:off x="6934200" y="5181600"/>
            <a:ext cx="2074120" cy="1547812"/>
          </a:xfrm>
          <a:prstGeom prst="rect">
            <a:avLst/>
          </a:prstGeom>
        </p:spPr>
      </p:pic>
    </p:spTree>
    <p:custDataLst>
      <p:tags r:id="rId1"/>
    </p:custDataLst>
    <p:extLst>
      <p:ext uri="{BB962C8B-B14F-4D97-AF65-F5344CB8AC3E}">
        <p14:creationId xmlns:p14="http://schemas.microsoft.com/office/powerpoint/2010/main" val="17642157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CD6A5-07B4-5329-E08B-816C7BB496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0B025-0E04-551C-3056-F79B4B365652}"/>
              </a:ext>
            </a:extLst>
          </p:cNvPr>
          <p:cNvSpPr>
            <a:spLocks noGrp="1"/>
          </p:cNvSpPr>
          <p:nvPr>
            <p:ph type="title"/>
          </p:nvPr>
        </p:nvSpPr>
        <p:spPr/>
        <p:txBody>
          <a:bodyPr/>
          <a:lstStyle/>
          <a:p>
            <a:r>
              <a:rPr lang="en-US" dirty="0"/>
              <a:t>Objectives</a:t>
            </a:r>
          </a:p>
        </p:txBody>
      </p:sp>
      <p:sp>
        <p:nvSpPr>
          <p:cNvPr id="7" name="Content Placeholder 6">
            <a:extLst>
              <a:ext uri="{FF2B5EF4-FFF2-40B4-BE49-F238E27FC236}">
                <a16:creationId xmlns:a16="http://schemas.microsoft.com/office/drawing/2014/main" id="{F2217A2F-D109-654E-A661-B0CF293C48F0}"/>
              </a:ext>
            </a:extLst>
          </p:cNvPr>
          <p:cNvSpPr>
            <a:spLocks noGrp="1"/>
          </p:cNvSpPr>
          <p:nvPr>
            <p:ph idx="1"/>
          </p:nvPr>
        </p:nvSpPr>
        <p:spPr>
          <a:xfrm>
            <a:off x="609600" y="1143000"/>
            <a:ext cx="8229600" cy="5326062"/>
          </a:xfrm>
        </p:spPr>
        <p:txBody>
          <a:bodyPr>
            <a:noAutofit/>
          </a:bodyPr>
          <a:lstStyle/>
          <a:p>
            <a:pPr marL="342900" marR="0" lvl="0" indent="-342900">
              <a:buFont typeface="+mj-lt"/>
              <a:buAutoNum type="arabicPeriod"/>
            </a:pPr>
            <a:endParaRPr lang="en-US" sz="2000" u="none" strike="noStrike" dirty="0">
              <a:effectLst/>
              <a:latin typeface="Arial" panose="020B0604020202020204" pitchFamily="34" charset="0"/>
              <a:ea typeface="Times New Roman" panose="02020603050405020304" pitchFamily="18" charset="0"/>
              <a:cs typeface="Arial" panose="020B0604020202020204" pitchFamily="34" charset="0"/>
            </a:endParaRPr>
          </a:p>
          <a:p>
            <a:pPr marR="0" lvl="0">
              <a:buFont typeface="Arial" panose="020B0604020202020204" pitchFamily="34" charset="0"/>
              <a:buChar char="•"/>
            </a:pPr>
            <a:r>
              <a:rPr lang="en-US" sz="2000" u="none" strike="noStrike" dirty="0">
                <a:effectLst/>
                <a:latin typeface="Arial" panose="020B0604020202020204" pitchFamily="34" charset="0"/>
                <a:ea typeface="Times New Roman" panose="02020603050405020304" pitchFamily="18" charset="0"/>
                <a:cs typeface="Arial" panose="020B0604020202020204" pitchFamily="34" charset="0"/>
              </a:rPr>
              <a:t>List and select the appropriate media that provide a growth environment for specified bacteria and describe the growth curve.</a:t>
            </a:r>
          </a:p>
          <a:p>
            <a:pPr marR="0" lvl="0">
              <a:buFont typeface="Arial" panose="020B0604020202020204" pitchFamily="34" charset="0"/>
              <a:buChar char="•"/>
            </a:pPr>
            <a:endParaRPr lang="en-US" sz="2000" u="none" strike="noStrike" dirty="0">
              <a:effectLst/>
              <a:latin typeface="Arial" panose="020B0604020202020204" pitchFamily="34" charset="0"/>
              <a:ea typeface="Times New Roman" panose="02020603050405020304" pitchFamily="18" charset="0"/>
              <a:cs typeface="Arial" panose="020B0604020202020204" pitchFamily="34" charset="0"/>
            </a:endParaRPr>
          </a:p>
          <a:p>
            <a:pPr marR="0" lvl="0">
              <a:buFont typeface="Arial" panose="020B0604020202020204" pitchFamily="34" charset="0"/>
              <a:buChar char="•"/>
            </a:pPr>
            <a:r>
              <a:rPr lang="en-US" sz="2000" u="none" strike="noStrike" dirty="0">
                <a:effectLst/>
                <a:latin typeface="Arial" panose="020B0604020202020204" pitchFamily="34" charset="0"/>
                <a:ea typeface="Times New Roman" panose="02020603050405020304" pitchFamily="18" charset="0"/>
                <a:cs typeface="Arial" panose="020B0604020202020204" pitchFamily="34" charset="0"/>
              </a:rPr>
              <a:t>Aseptically collect a bacterial sample, inoculate a medium and culture growth, transfer colony samples to a slide for fixing, stain the sample (using Gram’s, Acid-Fast, or Giemsa stain), and evaluate.</a:t>
            </a:r>
          </a:p>
          <a:p>
            <a:pPr marR="0" lvl="0">
              <a:buFont typeface="Arial" panose="020B0604020202020204" pitchFamily="34" charset="0"/>
              <a:buChar char="•"/>
            </a:pPr>
            <a:endParaRPr lang="en-US" sz="2000" u="none" strike="noStrike" dirty="0">
              <a:effectLst/>
              <a:latin typeface="Arial" panose="020B0604020202020204" pitchFamily="34" charset="0"/>
              <a:ea typeface="Times New Roman" panose="02020603050405020304" pitchFamily="18" charset="0"/>
              <a:cs typeface="Arial" panose="020B0604020202020204" pitchFamily="34" charset="0"/>
            </a:endParaRPr>
          </a:p>
          <a:p>
            <a:pPr marR="0" lvl="0">
              <a:buFont typeface="Arial" panose="020B0604020202020204" pitchFamily="34" charset="0"/>
              <a:buChar char="•"/>
            </a:pPr>
            <a:r>
              <a:rPr lang="en-US" sz="2000" u="none" strike="noStrike" dirty="0">
                <a:effectLst/>
                <a:latin typeface="Arial" panose="020B0604020202020204" pitchFamily="34" charset="0"/>
                <a:ea typeface="Times New Roman" panose="02020603050405020304" pitchFamily="18" charset="0"/>
                <a:cs typeface="Arial" panose="020B0604020202020204" pitchFamily="34" charset="0"/>
              </a:rPr>
              <a:t>Identify various selected bacterial species and describe the diseases they may cause.</a:t>
            </a:r>
          </a:p>
          <a:p>
            <a:pPr marR="0" lvl="0">
              <a:buFont typeface="Arial" panose="020B0604020202020204" pitchFamily="34" charset="0"/>
              <a:buChar char="•"/>
            </a:pPr>
            <a:endParaRPr lang="en-US" sz="2000" u="none" strike="noStrike" dirty="0">
              <a:effectLst/>
              <a:latin typeface="Arial" panose="020B0604020202020204" pitchFamily="34" charset="0"/>
              <a:ea typeface="Times New Roman" panose="02020603050405020304" pitchFamily="18" charset="0"/>
              <a:cs typeface="Arial" panose="020B0604020202020204" pitchFamily="34" charset="0"/>
            </a:endParaRPr>
          </a:p>
          <a:p>
            <a:pPr marR="0" lvl="0">
              <a:buFont typeface="Arial" panose="020B0604020202020204" pitchFamily="34" charset="0"/>
              <a:buChar char="•"/>
            </a:pPr>
            <a:r>
              <a:rPr lang="en-US" sz="2000" u="none" strike="noStrike" dirty="0">
                <a:effectLst/>
                <a:latin typeface="Arial" panose="020B0604020202020204" pitchFamily="34" charset="0"/>
                <a:ea typeface="Times New Roman" panose="02020603050405020304" pitchFamily="18" charset="0"/>
                <a:cs typeface="Arial" panose="020B0604020202020204" pitchFamily="34" charset="0"/>
              </a:rPr>
              <a:t>Identify common animal pathogens using commercially available media and reagents, perform common biochemical tests, and perform one of the antimicrobial susceptibility tests studied.</a:t>
            </a:r>
          </a:p>
          <a:p>
            <a:pPr marL="0" indent="0">
              <a:buNone/>
            </a:pPr>
            <a:endParaRPr lang="en-US" sz="20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9784186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pPr eaLnBrk="1" fontAlgn="auto" hangingPunct="1">
              <a:spcAft>
                <a:spcPts val="0"/>
              </a:spcAft>
              <a:defRPr/>
            </a:pPr>
            <a:r>
              <a:rPr lang="en-US" altLang="en-US"/>
              <a:t>The end</a:t>
            </a:r>
          </a:p>
        </p:txBody>
      </p:sp>
      <p:sp>
        <p:nvSpPr>
          <p:cNvPr id="143363" name="Content Placeholder 2"/>
          <p:cNvSpPr>
            <a:spLocks noGrp="1"/>
          </p:cNvSpPr>
          <p:nvPr>
            <p:ph idx="1"/>
          </p:nvPr>
        </p:nvSpPr>
        <p:spPr/>
        <p:txBody>
          <a:bodyPr/>
          <a:lstStyle/>
          <a:p>
            <a:pPr eaLnBrk="1" hangingPunct="1"/>
            <a:endParaRPr lang="en-US" altLang="en-US"/>
          </a:p>
        </p:txBody>
      </p:sp>
    </p:spTree>
    <p:custDataLst>
      <p:tags r:id="rId1"/>
    </p:custDataLst>
    <p:extLst>
      <p:ext uri="{BB962C8B-B14F-4D97-AF65-F5344CB8AC3E}">
        <p14:creationId xmlns:p14="http://schemas.microsoft.com/office/powerpoint/2010/main" val="368167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j-lt"/>
              </a:rPr>
              <a:t>Equipment and Supplies Cont.</a:t>
            </a:r>
          </a:p>
        </p:txBody>
      </p:sp>
      <p:sp>
        <p:nvSpPr>
          <p:cNvPr id="3" name="Content Placeholder 2"/>
          <p:cNvSpPr>
            <a:spLocks noGrp="1"/>
          </p:cNvSpPr>
          <p:nvPr>
            <p:ph idx="1"/>
          </p:nvPr>
        </p:nvSpPr>
        <p:spPr>
          <a:xfrm>
            <a:off x="457200" y="1600200"/>
            <a:ext cx="8229600" cy="4876800"/>
          </a:xfrm>
        </p:spPr>
        <p:txBody>
          <a:bodyPr>
            <a:normAutofit fontScale="77500" lnSpcReduction="20000"/>
          </a:bodyPr>
          <a:lstStyle/>
          <a:p>
            <a:r>
              <a:rPr lang="en-US" sz="3100" dirty="0">
                <a:solidFill>
                  <a:schemeClr val="tx1"/>
                </a:solidFill>
                <a:latin typeface="+mj-lt"/>
              </a:rPr>
              <a:t>Inoculating loops or wires</a:t>
            </a:r>
            <a:r>
              <a:rPr lang="en-US" sz="3100" dirty="0">
                <a:solidFill>
                  <a:schemeClr val="tx1"/>
                </a:solidFill>
                <a:latin typeface="+mj-lt"/>
                <a:cs typeface="Times New Roman"/>
              </a:rPr>
              <a:t>—</a:t>
            </a:r>
            <a:r>
              <a:rPr lang="en-US" sz="3100" dirty="0">
                <a:solidFill>
                  <a:schemeClr val="tx1"/>
                </a:solidFill>
                <a:latin typeface="+mj-lt"/>
              </a:rPr>
              <a:t>reusable metal or disposable plastic </a:t>
            </a:r>
          </a:p>
          <a:p>
            <a:r>
              <a:rPr lang="en-US" sz="3100" dirty="0">
                <a:solidFill>
                  <a:schemeClr val="tx1"/>
                </a:solidFill>
                <a:latin typeface="+mj-lt"/>
              </a:rPr>
              <a:t>Bunsen burner or alcohol lamp</a:t>
            </a:r>
          </a:p>
          <a:p>
            <a:r>
              <a:rPr lang="en-US" sz="3100" dirty="0">
                <a:solidFill>
                  <a:schemeClr val="tx1"/>
                </a:solidFill>
                <a:latin typeface="+mj-lt"/>
              </a:rPr>
              <a:t>Candle jar </a:t>
            </a:r>
          </a:p>
          <a:p>
            <a:r>
              <a:rPr lang="en-US" sz="3100" dirty="0">
                <a:solidFill>
                  <a:schemeClr val="tx1"/>
                </a:solidFill>
                <a:latin typeface="+mj-lt"/>
              </a:rPr>
              <a:t>Variety of culture media</a:t>
            </a:r>
          </a:p>
          <a:p>
            <a:r>
              <a:rPr lang="en-US" sz="3100" dirty="0">
                <a:solidFill>
                  <a:schemeClr val="tx1"/>
                </a:solidFill>
                <a:latin typeface="+mj-lt"/>
              </a:rPr>
              <a:t>Antibiotic discs and dispensers</a:t>
            </a:r>
          </a:p>
          <a:p>
            <a:r>
              <a:rPr lang="en-US" sz="3100" dirty="0">
                <a:solidFill>
                  <a:schemeClr val="tx1"/>
                </a:solidFill>
                <a:latin typeface="+mj-lt"/>
              </a:rPr>
              <a:t>Gram stains and other stains</a:t>
            </a:r>
          </a:p>
          <a:p>
            <a:r>
              <a:rPr lang="en-US" sz="3100" dirty="0">
                <a:solidFill>
                  <a:schemeClr val="tx1"/>
                </a:solidFill>
                <a:latin typeface="+mj-lt"/>
              </a:rPr>
              <a:t>Scissors, forceps</a:t>
            </a:r>
          </a:p>
          <a:p>
            <a:r>
              <a:rPr lang="en-US" sz="3100" dirty="0">
                <a:solidFill>
                  <a:schemeClr val="tx1"/>
                </a:solidFill>
                <a:latin typeface="+mj-lt"/>
              </a:rPr>
              <a:t>Discard jar</a:t>
            </a:r>
            <a:r>
              <a:rPr lang="en-US" dirty="0">
                <a:solidFill>
                  <a:schemeClr val="tx1"/>
                </a:solidFill>
                <a:latin typeface="+mj-lt"/>
                <a:cs typeface="Times New Roman"/>
              </a:rPr>
              <a:t>—</a:t>
            </a:r>
            <a:r>
              <a:rPr lang="en-US" sz="3100" dirty="0">
                <a:solidFill>
                  <a:schemeClr val="tx1"/>
                </a:solidFill>
                <a:latin typeface="+mj-lt"/>
              </a:rPr>
              <a:t>disinfectant </a:t>
            </a:r>
          </a:p>
          <a:p>
            <a:r>
              <a:rPr lang="en-US" sz="3100" dirty="0">
                <a:solidFill>
                  <a:schemeClr val="tx1"/>
                </a:solidFill>
                <a:latin typeface="+mj-lt"/>
              </a:rPr>
              <a:t>Wooden tongue depressors</a:t>
            </a:r>
          </a:p>
          <a:p>
            <a:r>
              <a:rPr lang="en-US" sz="3100" dirty="0">
                <a:solidFill>
                  <a:schemeClr val="tx1"/>
                </a:solidFill>
                <a:latin typeface="+mj-lt"/>
              </a:rPr>
              <a:t>Racks for tubes</a:t>
            </a:r>
          </a:p>
          <a:p>
            <a:r>
              <a:rPr lang="en-US" sz="3100" dirty="0">
                <a:solidFill>
                  <a:schemeClr val="tx1"/>
                </a:solidFill>
                <a:latin typeface="+mj-lt"/>
              </a:rPr>
              <a:t>Refrigerator</a:t>
            </a:r>
            <a:r>
              <a:rPr lang="en-US" dirty="0">
                <a:solidFill>
                  <a:schemeClr val="tx1"/>
                </a:solidFill>
                <a:latin typeface="+mj-lt"/>
                <a:cs typeface="Times New Roman"/>
              </a:rPr>
              <a:t>—</a:t>
            </a:r>
            <a:r>
              <a:rPr lang="en-US" sz="3100" dirty="0">
                <a:solidFill>
                  <a:schemeClr val="tx1"/>
                </a:solidFill>
                <a:latin typeface="+mj-lt"/>
              </a:rPr>
              <a:t>cold packs and polystyrene shipping containers</a:t>
            </a:r>
          </a:p>
          <a:p>
            <a:endParaRPr lang="en-US" dirty="0">
              <a:solidFill>
                <a:schemeClr val="tx1"/>
              </a:solidFill>
              <a:latin typeface="+mj-lt"/>
            </a:endParaRPr>
          </a:p>
        </p:txBody>
      </p:sp>
      <p:pic>
        <p:nvPicPr>
          <p:cNvPr id="4" name="Picture 3"/>
          <p:cNvPicPr>
            <a:picLocks noChangeAspect="1"/>
          </p:cNvPicPr>
          <p:nvPr/>
        </p:nvPicPr>
        <p:blipFill>
          <a:blip r:embed="rId3"/>
          <a:stretch>
            <a:fillRect/>
          </a:stretch>
        </p:blipFill>
        <p:spPr>
          <a:xfrm>
            <a:off x="5582192" y="2667000"/>
            <a:ext cx="3127612" cy="2095500"/>
          </a:xfrm>
          <a:prstGeom prst="rect">
            <a:avLst/>
          </a:prstGeom>
        </p:spPr>
      </p:pic>
    </p:spTree>
    <p:custDataLst>
      <p:tags r:id="rId1"/>
    </p:custDataLst>
    <p:extLst>
      <p:ext uri="{BB962C8B-B14F-4D97-AF65-F5344CB8AC3E}">
        <p14:creationId xmlns:p14="http://schemas.microsoft.com/office/powerpoint/2010/main" val="1712996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Culture Media</a:t>
            </a:r>
          </a:p>
        </p:txBody>
      </p:sp>
      <p:sp>
        <p:nvSpPr>
          <p:cNvPr id="3" name="Content Placeholder 2"/>
          <p:cNvSpPr>
            <a:spLocks noGrp="1"/>
          </p:cNvSpPr>
          <p:nvPr>
            <p:ph idx="1"/>
          </p:nvPr>
        </p:nvSpPr>
        <p:spPr/>
        <p:txBody>
          <a:bodyPr/>
          <a:lstStyle/>
          <a:p>
            <a:r>
              <a:rPr lang="en-US" dirty="0">
                <a:solidFill>
                  <a:schemeClr val="tx1"/>
                </a:solidFill>
                <a:latin typeface="+mj-lt"/>
              </a:rPr>
              <a:t>Any material, solid or liquid, that can support the growth of microorganisms.</a:t>
            </a:r>
          </a:p>
          <a:p>
            <a:r>
              <a:rPr lang="en-US" dirty="0">
                <a:solidFill>
                  <a:schemeClr val="tx1"/>
                </a:solidFill>
                <a:latin typeface="+mj-lt"/>
              </a:rPr>
              <a:t>Agar is dried extract of sea algae.</a:t>
            </a:r>
          </a:p>
          <a:p>
            <a:r>
              <a:rPr lang="en-US" dirty="0">
                <a:solidFill>
                  <a:schemeClr val="tx1"/>
                </a:solidFill>
                <a:latin typeface="+mj-lt"/>
              </a:rPr>
              <a:t>Gelatin is a protein obtained from animal tissues.</a:t>
            </a:r>
          </a:p>
          <a:p>
            <a:r>
              <a:rPr lang="en-US" dirty="0">
                <a:solidFill>
                  <a:schemeClr val="tx1"/>
                </a:solidFill>
                <a:latin typeface="+mj-lt"/>
              </a:rPr>
              <a:t>Store refrigerated at 5° C to 10°C</a:t>
            </a:r>
          </a:p>
          <a:p>
            <a:pPr lvl="1"/>
            <a:r>
              <a:rPr lang="en-US" dirty="0">
                <a:solidFill>
                  <a:schemeClr val="tx1"/>
                </a:solidFill>
                <a:latin typeface="+mj-lt"/>
              </a:rPr>
              <a:t>Away from inside wall to avoid freezing</a:t>
            </a:r>
          </a:p>
        </p:txBody>
      </p:sp>
      <p:pic>
        <p:nvPicPr>
          <p:cNvPr id="4" name="Picture 3"/>
          <p:cNvPicPr>
            <a:picLocks noChangeAspect="1"/>
          </p:cNvPicPr>
          <p:nvPr/>
        </p:nvPicPr>
        <p:blipFill>
          <a:blip r:embed="rId3"/>
          <a:stretch>
            <a:fillRect/>
          </a:stretch>
        </p:blipFill>
        <p:spPr>
          <a:xfrm>
            <a:off x="6553200" y="5010150"/>
            <a:ext cx="2466975" cy="1847850"/>
          </a:xfrm>
          <a:prstGeom prst="rect">
            <a:avLst/>
          </a:prstGeom>
        </p:spPr>
      </p:pic>
    </p:spTree>
    <p:custDataLst>
      <p:tags r:id="rId1"/>
    </p:custDataLst>
    <p:extLst>
      <p:ext uri="{BB962C8B-B14F-4D97-AF65-F5344CB8AC3E}">
        <p14:creationId xmlns:p14="http://schemas.microsoft.com/office/powerpoint/2010/main" val="994769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3962400" cy="1143000"/>
          </a:xfrm>
        </p:spPr>
        <p:txBody>
          <a:bodyPr/>
          <a:lstStyle/>
          <a:p>
            <a:r>
              <a:rPr lang="en-US" dirty="0">
                <a:solidFill>
                  <a:schemeClr val="tx1"/>
                </a:solidFill>
                <a:latin typeface="+mj-lt"/>
              </a:rPr>
              <a:t>Types of Media</a:t>
            </a:r>
          </a:p>
        </p:txBody>
      </p:sp>
      <p:sp>
        <p:nvSpPr>
          <p:cNvPr id="3" name="Content Placeholder 2"/>
          <p:cNvSpPr>
            <a:spLocks noGrp="1"/>
          </p:cNvSpPr>
          <p:nvPr>
            <p:ph idx="1"/>
          </p:nvPr>
        </p:nvSpPr>
        <p:spPr/>
        <p:txBody>
          <a:bodyPr>
            <a:normAutofit fontScale="55000" lnSpcReduction="20000"/>
          </a:bodyPr>
          <a:lstStyle/>
          <a:p>
            <a:pPr>
              <a:lnSpc>
                <a:spcPct val="120000"/>
              </a:lnSpc>
              <a:spcBef>
                <a:spcPts val="0"/>
              </a:spcBef>
            </a:pPr>
            <a:r>
              <a:rPr lang="en-US" sz="4900" dirty="0">
                <a:solidFill>
                  <a:schemeClr val="tx1"/>
                </a:solidFill>
                <a:latin typeface="+mj-lt"/>
              </a:rPr>
              <a:t>Transport</a:t>
            </a:r>
          </a:p>
          <a:p>
            <a:pPr lvl="1">
              <a:lnSpc>
                <a:spcPct val="120000"/>
              </a:lnSpc>
              <a:spcBef>
                <a:spcPts val="0"/>
              </a:spcBef>
            </a:pPr>
            <a:r>
              <a:rPr lang="en-US" sz="4400" dirty="0">
                <a:solidFill>
                  <a:schemeClr val="tx1"/>
                </a:solidFill>
                <a:latin typeface="+mj-lt"/>
              </a:rPr>
              <a:t>Keep microbes alive but do not encourage growth</a:t>
            </a:r>
          </a:p>
          <a:p>
            <a:pPr>
              <a:lnSpc>
                <a:spcPct val="120000"/>
              </a:lnSpc>
              <a:spcBef>
                <a:spcPts val="0"/>
              </a:spcBef>
            </a:pPr>
            <a:r>
              <a:rPr lang="en-US" sz="4900" dirty="0">
                <a:solidFill>
                  <a:schemeClr val="tx1"/>
                </a:solidFill>
                <a:latin typeface="+mj-lt"/>
              </a:rPr>
              <a:t>General purpose</a:t>
            </a:r>
          </a:p>
          <a:p>
            <a:pPr lvl="1">
              <a:lnSpc>
                <a:spcPct val="120000"/>
              </a:lnSpc>
              <a:spcBef>
                <a:spcPts val="0"/>
              </a:spcBef>
            </a:pPr>
            <a:r>
              <a:rPr lang="en-US" sz="4500" dirty="0">
                <a:solidFill>
                  <a:schemeClr val="tx1"/>
                </a:solidFill>
                <a:latin typeface="+mj-lt"/>
              </a:rPr>
              <a:t>Enriched </a:t>
            </a:r>
          </a:p>
          <a:p>
            <a:pPr lvl="2">
              <a:lnSpc>
                <a:spcPct val="120000"/>
              </a:lnSpc>
              <a:spcBef>
                <a:spcPts val="0"/>
              </a:spcBef>
            </a:pPr>
            <a:r>
              <a:rPr lang="en-US" sz="4000" dirty="0">
                <a:solidFill>
                  <a:schemeClr val="tx1"/>
                </a:solidFill>
                <a:latin typeface="+mj-lt"/>
              </a:rPr>
              <a:t>Meet requirement of fastidious pathogens</a:t>
            </a:r>
          </a:p>
          <a:p>
            <a:pPr lvl="1">
              <a:lnSpc>
                <a:spcPct val="120000"/>
              </a:lnSpc>
              <a:spcBef>
                <a:spcPts val="0"/>
              </a:spcBef>
            </a:pPr>
            <a:r>
              <a:rPr lang="en-US" sz="4500" dirty="0">
                <a:solidFill>
                  <a:schemeClr val="tx1"/>
                </a:solidFill>
                <a:latin typeface="+mj-lt"/>
              </a:rPr>
              <a:t>Selective</a:t>
            </a:r>
          </a:p>
          <a:p>
            <a:pPr lvl="2">
              <a:lnSpc>
                <a:spcPct val="120000"/>
              </a:lnSpc>
              <a:spcBef>
                <a:spcPts val="0"/>
              </a:spcBef>
            </a:pPr>
            <a:r>
              <a:rPr lang="en-US" sz="4000" dirty="0">
                <a:solidFill>
                  <a:schemeClr val="tx1"/>
                </a:solidFill>
                <a:latin typeface="+mj-lt"/>
              </a:rPr>
              <a:t>Contain antibacterial substances</a:t>
            </a:r>
          </a:p>
          <a:p>
            <a:pPr lvl="1">
              <a:lnSpc>
                <a:spcPct val="120000"/>
              </a:lnSpc>
              <a:spcBef>
                <a:spcPts val="0"/>
              </a:spcBef>
            </a:pPr>
            <a:r>
              <a:rPr lang="en-US" sz="4500" dirty="0">
                <a:solidFill>
                  <a:schemeClr val="tx1"/>
                </a:solidFill>
                <a:latin typeface="+mj-lt"/>
              </a:rPr>
              <a:t>Differential </a:t>
            </a:r>
          </a:p>
          <a:p>
            <a:pPr lvl="2">
              <a:lnSpc>
                <a:spcPct val="120000"/>
              </a:lnSpc>
              <a:spcBef>
                <a:spcPts val="0"/>
              </a:spcBef>
            </a:pPr>
            <a:r>
              <a:rPr lang="en-US" sz="4000" dirty="0">
                <a:solidFill>
                  <a:schemeClr val="tx1"/>
                </a:solidFill>
                <a:latin typeface="+mj-lt"/>
              </a:rPr>
              <a:t>Allow bacteria to differentiate into groups by biochemical reactions</a:t>
            </a:r>
          </a:p>
          <a:p>
            <a:pPr lvl="1">
              <a:lnSpc>
                <a:spcPct val="120000"/>
              </a:lnSpc>
              <a:spcBef>
                <a:spcPts val="0"/>
              </a:spcBef>
            </a:pPr>
            <a:r>
              <a:rPr lang="en-US" sz="4700" dirty="0">
                <a:solidFill>
                  <a:schemeClr val="tx1"/>
                </a:solidFill>
                <a:latin typeface="+mj-lt"/>
              </a:rPr>
              <a:t>Some medias contain more than one type.</a:t>
            </a:r>
          </a:p>
          <a:p>
            <a:endParaRPr lang="en-US" dirty="0">
              <a:solidFill>
                <a:schemeClr val="tx1"/>
              </a:solidFill>
              <a:latin typeface="+mj-lt"/>
            </a:endParaRPr>
          </a:p>
        </p:txBody>
      </p:sp>
      <p:pic>
        <p:nvPicPr>
          <p:cNvPr id="4" name="Picture 3"/>
          <p:cNvPicPr>
            <a:picLocks noChangeAspect="1"/>
          </p:cNvPicPr>
          <p:nvPr/>
        </p:nvPicPr>
        <p:blipFill>
          <a:blip r:embed="rId3"/>
          <a:stretch>
            <a:fillRect/>
          </a:stretch>
        </p:blipFill>
        <p:spPr>
          <a:xfrm>
            <a:off x="5334000" y="113856"/>
            <a:ext cx="3352800" cy="1768602"/>
          </a:xfrm>
          <a:prstGeom prst="rect">
            <a:avLst/>
          </a:prstGeom>
        </p:spPr>
      </p:pic>
    </p:spTree>
    <p:custDataLst>
      <p:tags r:id="rId1"/>
    </p:custDataLst>
    <p:extLst>
      <p:ext uri="{BB962C8B-B14F-4D97-AF65-F5344CB8AC3E}">
        <p14:creationId xmlns:p14="http://schemas.microsoft.com/office/powerpoint/2010/main" val="11993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Blood Agar</a:t>
            </a:r>
          </a:p>
        </p:txBody>
      </p:sp>
      <p:sp>
        <p:nvSpPr>
          <p:cNvPr id="3" name="Content Placeholder 2"/>
          <p:cNvSpPr>
            <a:spLocks noGrp="1"/>
          </p:cNvSpPr>
          <p:nvPr>
            <p:ph idx="1"/>
          </p:nvPr>
        </p:nvSpPr>
        <p:spPr>
          <a:xfrm>
            <a:off x="228600" y="1600200"/>
            <a:ext cx="8686800" cy="4525963"/>
          </a:xfrm>
        </p:spPr>
        <p:txBody>
          <a:bodyPr>
            <a:normAutofit/>
          </a:bodyPr>
          <a:lstStyle/>
          <a:p>
            <a:r>
              <a:rPr lang="en-US" dirty="0">
                <a:solidFill>
                  <a:schemeClr val="tx1"/>
                </a:solidFill>
                <a:latin typeface="+mj-lt"/>
              </a:rPr>
              <a:t>Enrichment and a differential media</a:t>
            </a:r>
          </a:p>
          <a:p>
            <a:pPr lvl="1"/>
            <a:r>
              <a:rPr lang="en-US" dirty="0">
                <a:solidFill>
                  <a:schemeClr val="tx1"/>
                </a:solidFill>
                <a:latin typeface="+mj-lt"/>
              </a:rPr>
              <a:t>Trypticase soy agar with sheep blood</a:t>
            </a:r>
            <a:r>
              <a:rPr lang="en-US" dirty="0">
                <a:solidFill>
                  <a:schemeClr val="tx1"/>
                </a:solidFill>
                <a:latin typeface="+mj-lt"/>
                <a:cs typeface="Times New Roman"/>
              </a:rPr>
              <a:t>—</a:t>
            </a:r>
            <a:r>
              <a:rPr lang="en-US" dirty="0">
                <a:solidFill>
                  <a:schemeClr val="tx1"/>
                </a:solidFill>
                <a:latin typeface="+mj-lt"/>
              </a:rPr>
              <a:t>most common</a:t>
            </a:r>
          </a:p>
          <a:p>
            <a:pPr lvl="1"/>
            <a:r>
              <a:rPr lang="en-US" dirty="0">
                <a:solidFill>
                  <a:schemeClr val="tx1"/>
                </a:solidFill>
                <a:latin typeface="+mj-lt"/>
              </a:rPr>
              <a:t>Four distinct types of hemolysis can be detected.</a:t>
            </a:r>
          </a:p>
          <a:p>
            <a:pPr lvl="2"/>
            <a:r>
              <a:rPr lang="en-US" sz="1200" dirty="0">
                <a:solidFill>
                  <a:schemeClr val="tx1"/>
                </a:solidFill>
              </a:rPr>
              <a:t>Alpha</a:t>
            </a:r>
            <a:r>
              <a:rPr lang="en-US" sz="1200" dirty="0">
                <a:solidFill>
                  <a:schemeClr val="tx1"/>
                </a:solidFill>
                <a:cs typeface="Times New Roman"/>
              </a:rPr>
              <a:t>—</a:t>
            </a:r>
            <a:r>
              <a:rPr lang="en-US" sz="1200" dirty="0">
                <a:solidFill>
                  <a:schemeClr val="tx1"/>
                </a:solidFill>
              </a:rPr>
              <a:t>partial hemolysis creates a band of greenish or slimy discoloration around the colony.</a:t>
            </a:r>
          </a:p>
          <a:p>
            <a:pPr lvl="2"/>
            <a:r>
              <a:rPr lang="en-US" sz="1200" dirty="0">
                <a:solidFill>
                  <a:schemeClr val="tx1"/>
                </a:solidFill>
              </a:rPr>
              <a:t>Beta</a:t>
            </a:r>
            <a:r>
              <a:rPr lang="en-US" sz="1200" dirty="0">
                <a:solidFill>
                  <a:schemeClr val="tx1"/>
                </a:solidFill>
                <a:cs typeface="Times New Roman"/>
              </a:rPr>
              <a:t>—</a:t>
            </a:r>
            <a:r>
              <a:rPr lang="en-US" sz="1200" dirty="0">
                <a:solidFill>
                  <a:schemeClr val="tx1"/>
                </a:solidFill>
              </a:rPr>
              <a:t>complete hemolysis creates a clear zone around the colony.</a:t>
            </a:r>
          </a:p>
          <a:p>
            <a:pPr lvl="2"/>
            <a:r>
              <a:rPr lang="en-US" sz="1200" dirty="0">
                <a:solidFill>
                  <a:schemeClr val="tx1"/>
                </a:solidFill>
              </a:rPr>
              <a:t>Gamma</a:t>
            </a:r>
            <a:r>
              <a:rPr lang="en-US" sz="1200" dirty="0">
                <a:solidFill>
                  <a:schemeClr val="tx1"/>
                </a:solidFill>
                <a:cs typeface="Times New Roman"/>
              </a:rPr>
              <a:t>—</a:t>
            </a:r>
            <a:r>
              <a:rPr lang="en-US" sz="1200" dirty="0">
                <a:solidFill>
                  <a:schemeClr val="tx1"/>
                </a:solidFill>
              </a:rPr>
              <a:t>hemolysis that produces no change in the appearance of the medium.</a:t>
            </a:r>
          </a:p>
          <a:p>
            <a:pPr lvl="2"/>
            <a:r>
              <a:rPr lang="en-US" sz="1200" dirty="0">
                <a:solidFill>
                  <a:schemeClr val="tx1"/>
                </a:solidFill>
              </a:rPr>
              <a:t>Delta</a:t>
            </a:r>
            <a:r>
              <a:rPr lang="en-US" sz="1200" dirty="0">
                <a:solidFill>
                  <a:schemeClr val="tx1"/>
                </a:solidFill>
                <a:cs typeface="Times New Roman"/>
              </a:rPr>
              <a:t>— </a:t>
            </a:r>
            <a:r>
              <a:rPr lang="en-US" sz="1200" dirty="0">
                <a:solidFill>
                  <a:schemeClr val="tx1"/>
                </a:solidFill>
              </a:rPr>
              <a:t>double zone hemolysis. </a:t>
            </a:r>
          </a:p>
          <a:p>
            <a:pPr lvl="1"/>
            <a:endParaRPr lang="en-US" dirty="0">
              <a:solidFill>
                <a:schemeClr val="tx1"/>
              </a:solidFill>
              <a:latin typeface="+mj-lt"/>
            </a:endParaRPr>
          </a:p>
        </p:txBody>
      </p:sp>
      <p:pic>
        <p:nvPicPr>
          <p:cNvPr id="4" name="Picture 3"/>
          <p:cNvPicPr>
            <a:picLocks noChangeAspect="1"/>
          </p:cNvPicPr>
          <p:nvPr/>
        </p:nvPicPr>
        <p:blipFill>
          <a:blip r:embed="rId4"/>
          <a:stretch>
            <a:fillRect/>
          </a:stretch>
        </p:blipFill>
        <p:spPr>
          <a:xfrm>
            <a:off x="6172200" y="5105400"/>
            <a:ext cx="2191592" cy="1547812"/>
          </a:xfrm>
          <a:prstGeom prst="rect">
            <a:avLst/>
          </a:prstGeom>
        </p:spPr>
      </p:pic>
    </p:spTree>
    <p:custDataLst>
      <p:tags r:id="rId1"/>
    </p:custDataLst>
    <p:extLst>
      <p:ext uri="{BB962C8B-B14F-4D97-AF65-F5344CB8AC3E}">
        <p14:creationId xmlns:p14="http://schemas.microsoft.com/office/powerpoint/2010/main" val="18754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Hemolysis</a:t>
            </a:r>
          </a:p>
        </p:txBody>
      </p:sp>
      <p:pic>
        <p:nvPicPr>
          <p:cNvPr id="4" name="Picture 4" descr="http://iws2.collin.edu/dcain/CCCCD%20Micro/Hemolysis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14600"/>
            <a:ext cx="6135688"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162800" y="2667000"/>
            <a:ext cx="1616903" cy="150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511510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latin typeface="+mj-lt"/>
              </a:rPr>
              <a:t>MacConkey Agar and Eosin-Methylene Blue Agar</a:t>
            </a:r>
          </a:p>
        </p:txBody>
      </p:sp>
      <p:sp>
        <p:nvSpPr>
          <p:cNvPr id="3" name="Content Placeholder 2"/>
          <p:cNvSpPr>
            <a:spLocks noGrp="1"/>
          </p:cNvSpPr>
          <p:nvPr>
            <p:ph idx="1"/>
          </p:nvPr>
        </p:nvSpPr>
        <p:spPr>
          <a:xfrm>
            <a:off x="457200" y="1600200"/>
            <a:ext cx="8534400" cy="4525963"/>
          </a:xfrm>
        </p:spPr>
        <p:txBody>
          <a:bodyPr>
            <a:normAutofit/>
          </a:bodyPr>
          <a:lstStyle/>
          <a:p>
            <a:r>
              <a:rPr lang="en-US" dirty="0">
                <a:solidFill>
                  <a:schemeClr val="tx1"/>
                </a:solidFill>
                <a:latin typeface="+mj-lt"/>
              </a:rPr>
              <a:t>Selective and differential media</a:t>
            </a:r>
          </a:p>
          <a:p>
            <a:r>
              <a:rPr lang="en-US" dirty="0">
                <a:solidFill>
                  <a:schemeClr val="tx1"/>
                </a:solidFill>
                <a:latin typeface="+mj-lt"/>
              </a:rPr>
              <a:t>MacConkey contains:</a:t>
            </a:r>
          </a:p>
          <a:p>
            <a:pPr lvl="1"/>
            <a:r>
              <a:rPr lang="en-US" dirty="0">
                <a:solidFill>
                  <a:schemeClr val="tx1"/>
                </a:solidFill>
                <a:latin typeface="+mj-lt"/>
              </a:rPr>
              <a:t>Crystal violet (suppress growth of Gr + bacteria)</a:t>
            </a:r>
          </a:p>
          <a:p>
            <a:pPr lvl="1"/>
            <a:r>
              <a:rPr lang="en-US" dirty="0">
                <a:solidFill>
                  <a:schemeClr val="tx1"/>
                </a:solidFill>
                <a:latin typeface="+mj-lt"/>
              </a:rPr>
              <a:t>Bile salts</a:t>
            </a:r>
            <a:r>
              <a:rPr lang="en-US" dirty="0">
                <a:solidFill>
                  <a:schemeClr val="tx1"/>
                </a:solidFill>
                <a:latin typeface="+mj-lt"/>
                <a:cs typeface="Times New Roman"/>
              </a:rPr>
              <a:t>—</a:t>
            </a:r>
            <a:r>
              <a:rPr lang="en-US" dirty="0">
                <a:solidFill>
                  <a:schemeClr val="tx1"/>
                </a:solidFill>
                <a:latin typeface="+mj-lt"/>
              </a:rPr>
              <a:t>selective for lactose-fermenting </a:t>
            </a:r>
            <a:r>
              <a:rPr lang="en-US" dirty="0" err="1">
                <a:solidFill>
                  <a:schemeClr val="tx1"/>
                </a:solidFill>
                <a:latin typeface="+mj-lt"/>
              </a:rPr>
              <a:t>Enterobacteriaceae</a:t>
            </a:r>
            <a:r>
              <a:rPr lang="en-US" dirty="0">
                <a:solidFill>
                  <a:schemeClr val="tx1"/>
                </a:solidFill>
                <a:latin typeface="+mj-lt"/>
              </a:rPr>
              <a:t> </a:t>
            </a:r>
          </a:p>
          <a:p>
            <a:r>
              <a:rPr lang="en-US" dirty="0">
                <a:solidFill>
                  <a:schemeClr val="tx1"/>
                </a:solidFill>
                <a:latin typeface="+mj-lt"/>
              </a:rPr>
              <a:t>EMB</a:t>
            </a:r>
            <a:r>
              <a:rPr lang="en-US" dirty="0">
                <a:solidFill>
                  <a:schemeClr val="tx1"/>
                </a:solidFill>
                <a:latin typeface="+mj-lt"/>
                <a:cs typeface="Times New Roman"/>
              </a:rPr>
              <a:t>—</a:t>
            </a:r>
            <a:r>
              <a:rPr lang="en-US" dirty="0">
                <a:solidFill>
                  <a:schemeClr val="tx1"/>
                </a:solidFill>
                <a:latin typeface="+mj-lt"/>
              </a:rPr>
              <a:t>performs the same function as </a:t>
            </a:r>
            <a:r>
              <a:rPr lang="en-US" dirty="0" err="1">
                <a:solidFill>
                  <a:schemeClr val="tx1"/>
                </a:solidFill>
                <a:latin typeface="+mj-lt"/>
              </a:rPr>
              <a:t>MacConkey</a:t>
            </a:r>
            <a:r>
              <a:rPr lang="en-US" dirty="0">
                <a:solidFill>
                  <a:schemeClr val="tx1"/>
                </a:solidFill>
                <a:latin typeface="+mj-lt"/>
              </a:rPr>
              <a:t> agar</a:t>
            </a:r>
          </a:p>
          <a:p>
            <a:pPr lvl="2"/>
            <a:r>
              <a:rPr lang="en-US" dirty="0">
                <a:solidFill>
                  <a:schemeClr val="tx1"/>
                </a:solidFill>
                <a:latin typeface="+mj-lt"/>
              </a:rPr>
              <a:t>may also be used to identify lactose-fermenting organisms. </a:t>
            </a:r>
          </a:p>
          <a:p>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3241726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7" name="Content Placeholder 6">
            <a:extLst>
              <a:ext uri="{FF2B5EF4-FFF2-40B4-BE49-F238E27FC236}">
                <a16:creationId xmlns:a16="http://schemas.microsoft.com/office/drawing/2014/main" id="{AD6F8788-136C-F0E0-B0F7-5F0C4AF98AF6}"/>
              </a:ext>
            </a:extLst>
          </p:cNvPr>
          <p:cNvSpPr>
            <a:spLocks noGrp="1"/>
          </p:cNvSpPr>
          <p:nvPr>
            <p:ph idx="1"/>
          </p:nvPr>
        </p:nvSpPr>
        <p:spPr>
          <a:xfrm>
            <a:off x="609600" y="1143000"/>
            <a:ext cx="8229600" cy="5326062"/>
          </a:xfrm>
        </p:spPr>
        <p:txBody>
          <a:bodyPr>
            <a:noAutofit/>
          </a:bodyPr>
          <a:lstStyle/>
          <a:p>
            <a:pPr marL="342900" marR="0" lvl="0" indent="-342900">
              <a:buFont typeface="+mj-lt"/>
              <a:buAutoNum type="arabicPeriod"/>
            </a:pPr>
            <a:endParaRPr lang="en-US" sz="2000" u="none" strike="noStrike" dirty="0">
              <a:effectLst/>
              <a:latin typeface="Arial" panose="020B0604020202020204" pitchFamily="34" charset="0"/>
              <a:ea typeface="Times New Roman" panose="02020603050405020304" pitchFamily="18" charset="0"/>
              <a:cs typeface="Arial" panose="020B0604020202020204" pitchFamily="34" charset="0"/>
            </a:endParaRPr>
          </a:p>
          <a:p>
            <a:pPr marR="0" lvl="0">
              <a:buFont typeface="Arial" panose="020B0604020202020204" pitchFamily="34" charset="0"/>
              <a:buChar char="•"/>
            </a:pPr>
            <a:r>
              <a:rPr lang="en-US" sz="2000" u="none" strike="noStrike" dirty="0">
                <a:effectLst/>
                <a:latin typeface="Arial" panose="020B0604020202020204" pitchFamily="34" charset="0"/>
                <a:ea typeface="Times New Roman" panose="02020603050405020304" pitchFamily="18" charset="0"/>
                <a:cs typeface="Arial" panose="020B0604020202020204" pitchFamily="34" charset="0"/>
              </a:rPr>
              <a:t>List and select the appropriate media that provide a growth environment for specified bacteria and describe the growth curve.</a:t>
            </a:r>
          </a:p>
          <a:p>
            <a:pPr marR="0" lvl="0">
              <a:buFont typeface="Arial" panose="020B0604020202020204" pitchFamily="34" charset="0"/>
              <a:buChar char="•"/>
            </a:pPr>
            <a:endParaRPr lang="en-US" sz="2000" u="none" strike="noStrike" dirty="0">
              <a:effectLst/>
              <a:latin typeface="Arial" panose="020B0604020202020204" pitchFamily="34" charset="0"/>
              <a:ea typeface="Times New Roman" panose="02020603050405020304" pitchFamily="18" charset="0"/>
              <a:cs typeface="Arial" panose="020B0604020202020204" pitchFamily="34" charset="0"/>
            </a:endParaRPr>
          </a:p>
          <a:p>
            <a:pPr marR="0" lvl="0">
              <a:buFont typeface="Arial" panose="020B0604020202020204" pitchFamily="34" charset="0"/>
              <a:buChar char="•"/>
            </a:pPr>
            <a:r>
              <a:rPr lang="en-US" sz="2000" u="none" strike="noStrike" dirty="0">
                <a:effectLst/>
                <a:latin typeface="Arial" panose="020B0604020202020204" pitchFamily="34" charset="0"/>
                <a:ea typeface="Times New Roman" panose="02020603050405020304" pitchFamily="18" charset="0"/>
                <a:cs typeface="Arial" panose="020B0604020202020204" pitchFamily="34" charset="0"/>
              </a:rPr>
              <a:t>Aseptically collect a bacterial sample, inoculate a medium and culture growth, transfer colony samples to a slide for fixing, stain the sample (using Gram’s, Acid-Fast, or Giemsa stain), and evaluate.</a:t>
            </a:r>
          </a:p>
          <a:p>
            <a:pPr marR="0" lvl="0">
              <a:buFont typeface="Arial" panose="020B0604020202020204" pitchFamily="34" charset="0"/>
              <a:buChar char="•"/>
            </a:pPr>
            <a:endParaRPr lang="en-US" sz="2000" u="none" strike="noStrike" dirty="0">
              <a:effectLst/>
              <a:latin typeface="Arial" panose="020B0604020202020204" pitchFamily="34" charset="0"/>
              <a:ea typeface="Times New Roman" panose="02020603050405020304" pitchFamily="18" charset="0"/>
              <a:cs typeface="Arial" panose="020B0604020202020204" pitchFamily="34" charset="0"/>
            </a:endParaRPr>
          </a:p>
          <a:p>
            <a:pPr marR="0" lvl="0">
              <a:buFont typeface="Arial" panose="020B0604020202020204" pitchFamily="34" charset="0"/>
              <a:buChar char="•"/>
            </a:pPr>
            <a:r>
              <a:rPr lang="en-US" sz="2000" u="none" strike="noStrike" dirty="0">
                <a:effectLst/>
                <a:latin typeface="Arial" panose="020B0604020202020204" pitchFamily="34" charset="0"/>
                <a:ea typeface="Times New Roman" panose="02020603050405020304" pitchFamily="18" charset="0"/>
                <a:cs typeface="Arial" panose="020B0604020202020204" pitchFamily="34" charset="0"/>
              </a:rPr>
              <a:t>Identify various selected bacterial species and describe the diseases they may cause.</a:t>
            </a:r>
          </a:p>
          <a:p>
            <a:pPr marR="0" lvl="0">
              <a:buFont typeface="Arial" panose="020B0604020202020204" pitchFamily="34" charset="0"/>
              <a:buChar char="•"/>
            </a:pPr>
            <a:endParaRPr lang="en-US" sz="2000" u="none" strike="noStrike" dirty="0">
              <a:effectLst/>
              <a:latin typeface="Arial" panose="020B0604020202020204" pitchFamily="34" charset="0"/>
              <a:ea typeface="Times New Roman" panose="02020603050405020304" pitchFamily="18" charset="0"/>
              <a:cs typeface="Arial" panose="020B0604020202020204" pitchFamily="34" charset="0"/>
            </a:endParaRPr>
          </a:p>
          <a:p>
            <a:pPr marR="0" lvl="0">
              <a:buFont typeface="Arial" panose="020B0604020202020204" pitchFamily="34" charset="0"/>
              <a:buChar char="•"/>
            </a:pPr>
            <a:r>
              <a:rPr lang="en-US" sz="2000" u="none" strike="noStrike" dirty="0">
                <a:effectLst/>
                <a:latin typeface="Arial" panose="020B0604020202020204" pitchFamily="34" charset="0"/>
                <a:ea typeface="Times New Roman" panose="02020603050405020304" pitchFamily="18" charset="0"/>
                <a:cs typeface="Arial" panose="020B0604020202020204" pitchFamily="34" charset="0"/>
              </a:rPr>
              <a:t>Identify common animal pathogens using commercially available media and reagents, perform common biochemical tests, and perform one of the antimicrobial susceptibility tests studied.</a:t>
            </a:r>
          </a:p>
          <a:p>
            <a:pPr marL="0" indent="0">
              <a:buNone/>
            </a:pPr>
            <a:endParaRPr lang="en-US" sz="20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20058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Chromogenic Agar</a:t>
            </a:r>
          </a:p>
        </p:txBody>
      </p:sp>
      <p:sp>
        <p:nvSpPr>
          <p:cNvPr id="3" name="Content Placeholder 2"/>
          <p:cNvSpPr>
            <a:spLocks noGrp="1"/>
          </p:cNvSpPr>
          <p:nvPr>
            <p:ph idx="1"/>
          </p:nvPr>
        </p:nvSpPr>
        <p:spPr>
          <a:xfrm>
            <a:off x="5751" y="846138"/>
            <a:ext cx="8229600" cy="4830763"/>
          </a:xfrm>
        </p:spPr>
        <p:txBody>
          <a:bodyPr>
            <a:normAutofit/>
          </a:bodyPr>
          <a:lstStyle/>
          <a:p>
            <a:endParaRPr lang="en-US" dirty="0">
              <a:solidFill>
                <a:schemeClr val="tx1"/>
              </a:solidFill>
              <a:latin typeface="+mj-lt"/>
            </a:endParaRPr>
          </a:p>
          <a:p>
            <a:r>
              <a:rPr lang="en-US" dirty="0">
                <a:solidFill>
                  <a:schemeClr val="tx1"/>
                </a:solidFill>
                <a:latin typeface="+mj-lt"/>
              </a:rPr>
              <a:t>Both selective and differential media. </a:t>
            </a:r>
          </a:p>
          <a:p>
            <a:r>
              <a:rPr lang="en-US" dirty="0">
                <a:solidFill>
                  <a:schemeClr val="tx1"/>
                </a:solidFill>
                <a:latin typeface="+mj-lt"/>
              </a:rPr>
              <a:t>Provide sufficient information to definitively identify some bacterial species. </a:t>
            </a:r>
          </a:p>
          <a:p>
            <a:r>
              <a:rPr lang="en-US" dirty="0">
                <a:solidFill>
                  <a:schemeClr val="tx1"/>
                </a:solidFill>
                <a:latin typeface="+mj-lt"/>
              </a:rPr>
              <a:t>Examples of chromogenic agar include several types designed to identify certain resistant bacteria based on their color and colony appearance on the specific chromogenic agar.</a:t>
            </a:r>
          </a:p>
        </p:txBody>
      </p:sp>
      <p:pic>
        <p:nvPicPr>
          <p:cNvPr id="4" name="Picture 3"/>
          <p:cNvPicPr>
            <a:picLocks noChangeAspect="1"/>
          </p:cNvPicPr>
          <p:nvPr/>
        </p:nvPicPr>
        <p:blipFill>
          <a:blip r:embed="rId3"/>
          <a:stretch>
            <a:fillRect/>
          </a:stretch>
        </p:blipFill>
        <p:spPr>
          <a:xfrm>
            <a:off x="6219645" y="4735069"/>
            <a:ext cx="2438400" cy="1883664"/>
          </a:xfrm>
          <a:prstGeom prst="rect">
            <a:avLst/>
          </a:prstGeom>
        </p:spPr>
      </p:pic>
    </p:spTree>
    <p:custDataLst>
      <p:tags r:id="rId1"/>
    </p:custDataLst>
    <p:extLst>
      <p:ext uri="{BB962C8B-B14F-4D97-AF65-F5344CB8AC3E}">
        <p14:creationId xmlns:p14="http://schemas.microsoft.com/office/powerpoint/2010/main" val="1898724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Thioglycollate Broth</a:t>
            </a:r>
          </a:p>
        </p:txBody>
      </p:sp>
      <p:sp>
        <p:nvSpPr>
          <p:cNvPr id="3" name="Content Placeholder 2"/>
          <p:cNvSpPr>
            <a:spLocks noGrp="1"/>
          </p:cNvSpPr>
          <p:nvPr>
            <p:ph idx="1"/>
          </p:nvPr>
        </p:nvSpPr>
        <p:spPr/>
        <p:txBody>
          <a:bodyPr>
            <a:normAutofit/>
          </a:bodyPr>
          <a:lstStyle/>
          <a:p>
            <a:r>
              <a:rPr lang="en-US" dirty="0">
                <a:solidFill>
                  <a:schemeClr val="tx1"/>
                </a:solidFill>
                <a:latin typeface="+mj-lt"/>
              </a:rPr>
              <a:t>Liquid medium used to culture anaerobic bacteria to determine O</a:t>
            </a:r>
            <a:r>
              <a:rPr lang="en-US" baseline="-25000" dirty="0">
                <a:solidFill>
                  <a:schemeClr val="tx1"/>
                </a:solidFill>
                <a:latin typeface="+mj-lt"/>
              </a:rPr>
              <a:t>2</a:t>
            </a:r>
            <a:r>
              <a:rPr lang="en-US" dirty="0">
                <a:solidFill>
                  <a:schemeClr val="tx1"/>
                </a:solidFill>
                <a:latin typeface="+mj-lt"/>
              </a:rPr>
              <a:t> tolerance of microbes.</a:t>
            </a:r>
          </a:p>
          <a:p>
            <a:r>
              <a:rPr lang="en-US" dirty="0">
                <a:solidFill>
                  <a:schemeClr val="tx1"/>
                </a:solidFill>
                <a:latin typeface="+mj-lt"/>
              </a:rPr>
              <a:t>Obligate aerobes will only grow in the top layer. </a:t>
            </a:r>
          </a:p>
          <a:p>
            <a:r>
              <a:rPr lang="en-US" dirty="0">
                <a:solidFill>
                  <a:schemeClr val="tx1"/>
                </a:solidFill>
                <a:latin typeface="+mj-lt"/>
              </a:rPr>
              <a:t>Obligate anaerobes grow in the lower portion.</a:t>
            </a:r>
          </a:p>
          <a:p>
            <a:r>
              <a:rPr lang="en-US" dirty="0">
                <a:solidFill>
                  <a:schemeClr val="tx1"/>
                </a:solidFill>
                <a:latin typeface="+mj-lt"/>
              </a:rPr>
              <a:t>Facultative</a:t>
            </a:r>
            <a:r>
              <a:rPr lang="en-US" dirty="0">
                <a:solidFill>
                  <a:schemeClr val="tx1"/>
                </a:solidFill>
                <a:latin typeface="+mj-lt"/>
                <a:cs typeface="Times New Roman"/>
              </a:rPr>
              <a:t>—</a:t>
            </a:r>
            <a:r>
              <a:rPr lang="en-US" dirty="0">
                <a:solidFill>
                  <a:schemeClr val="tx1"/>
                </a:solidFill>
                <a:latin typeface="+mj-lt"/>
              </a:rPr>
              <a:t>throughout the medium but best in middle of tube. </a:t>
            </a:r>
          </a:p>
        </p:txBody>
      </p:sp>
      <p:pic>
        <p:nvPicPr>
          <p:cNvPr id="4" name="Picture 3"/>
          <p:cNvPicPr>
            <a:picLocks noChangeAspect="1"/>
          </p:cNvPicPr>
          <p:nvPr/>
        </p:nvPicPr>
        <p:blipFill>
          <a:blip r:embed="rId3"/>
          <a:stretch>
            <a:fillRect/>
          </a:stretch>
        </p:blipFill>
        <p:spPr>
          <a:xfrm>
            <a:off x="4029075" y="4191000"/>
            <a:ext cx="5114925" cy="2488779"/>
          </a:xfrm>
          <a:prstGeom prst="rect">
            <a:avLst/>
          </a:prstGeom>
        </p:spPr>
      </p:pic>
    </p:spTree>
    <p:custDataLst>
      <p:tags r:id="rId1"/>
    </p:custDataLst>
    <p:extLst>
      <p:ext uri="{BB962C8B-B14F-4D97-AF65-F5344CB8AC3E}">
        <p14:creationId xmlns:p14="http://schemas.microsoft.com/office/powerpoint/2010/main" val="378166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Sulfide-Indole Motility Tubes</a:t>
            </a:r>
          </a:p>
        </p:txBody>
      </p:sp>
      <p:sp>
        <p:nvSpPr>
          <p:cNvPr id="3" name="Content Placeholder 2"/>
          <p:cNvSpPr>
            <a:spLocks noGrp="1"/>
          </p:cNvSpPr>
          <p:nvPr>
            <p:ph idx="1"/>
          </p:nvPr>
        </p:nvSpPr>
        <p:spPr/>
        <p:txBody>
          <a:bodyPr>
            <a:normAutofit/>
          </a:bodyPr>
          <a:lstStyle/>
          <a:p>
            <a:r>
              <a:rPr lang="en-US" sz="2800" dirty="0">
                <a:solidFill>
                  <a:schemeClr val="tx1"/>
                </a:solidFill>
                <a:latin typeface="+mj-lt"/>
              </a:rPr>
              <a:t>Inoculated with a straight stab to approximately 1 inch deep </a:t>
            </a:r>
          </a:p>
          <a:p>
            <a:pPr lvl="1"/>
            <a:r>
              <a:rPr lang="en-US" sz="2400" dirty="0">
                <a:solidFill>
                  <a:schemeClr val="tx1"/>
                </a:solidFill>
                <a:latin typeface="+mj-lt"/>
              </a:rPr>
              <a:t>Draw wire out same line as entry</a:t>
            </a:r>
          </a:p>
          <a:p>
            <a:r>
              <a:rPr lang="en-US" sz="2800" dirty="0">
                <a:solidFill>
                  <a:schemeClr val="tx1"/>
                </a:solidFill>
                <a:latin typeface="+mj-lt"/>
              </a:rPr>
              <a:t>Hydrogen sulfide production indicated by blackening of the medium</a:t>
            </a:r>
          </a:p>
          <a:p>
            <a:r>
              <a:rPr lang="en-US" dirty="0">
                <a:latin typeface="+mj-lt"/>
              </a:rPr>
              <a:t>Used to differentiate members of </a:t>
            </a:r>
            <a:r>
              <a:rPr lang="en-US" dirty="0" err="1">
                <a:latin typeface="+mj-lt"/>
              </a:rPr>
              <a:t>Enterobacteria</a:t>
            </a:r>
            <a:endParaRPr lang="en-US" sz="2800" dirty="0">
              <a:solidFill>
                <a:schemeClr val="tx1"/>
              </a:solidFill>
              <a:latin typeface="+mj-lt"/>
            </a:endParaRPr>
          </a:p>
        </p:txBody>
      </p:sp>
      <p:pic>
        <p:nvPicPr>
          <p:cNvPr id="1026" name="Picture 2" descr="Everything Micr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4495672"/>
            <a:ext cx="3824032" cy="19813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80636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Mueller-Hinton</a:t>
            </a:r>
          </a:p>
        </p:txBody>
      </p:sp>
      <p:sp>
        <p:nvSpPr>
          <p:cNvPr id="3" name="Content Placeholder 2"/>
          <p:cNvSpPr>
            <a:spLocks noGrp="1"/>
          </p:cNvSpPr>
          <p:nvPr>
            <p:ph idx="1"/>
          </p:nvPr>
        </p:nvSpPr>
        <p:spPr/>
        <p:txBody>
          <a:bodyPr/>
          <a:lstStyle/>
          <a:p>
            <a:r>
              <a:rPr lang="en-US" dirty="0">
                <a:solidFill>
                  <a:schemeClr val="tx1"/>
                </a:solidFill>
                <a:latin typeface="+mj-lt"/>
              </a:rPr>
              <a:t>General purpose</a:t>
            </a:r>
          </a:p>
          <a:p>
            <a:pPr lvl="1"/>
            <a:r>
              <a:rPr lang="en-US" dirty="0">
                <a:solidFill>
                  <a:schemeClr val="tx1"/>
                </a:solidFill>
                <a:latin typeface="+mj-lt"/>
              </a:rPr>
              <a:t>Performance of the agar diffusion antimicrobial sensitivity test.</a:t>
            </a:r>
          </a:p>
          <a:p>
            <a:pPr lvl="1"/>
            <a:r>
              <a:rPr lang="en-US" dirty="0">
                <a:solidFill>
                  <a:schemeClr val="tx1"/>
                </a:solidFill>
                <a:latin typeface="+mj-lt"/>
              </a:rPr>
              <a:t>Chemical composition does not interfere with diffusion of antimicrobials through agar.</a:t>
            </a:r>
          </a:p>
          <a:p>
            <a:pPr lvl="1"/>
            <a:endParaRPr lang="en-US" dirty="0">
              <a:solidFill>
                <a:schemeClr val="tx1"/>
              </a:solidFill>
              <a:latin typeface="+mj-lt"/>
            </a:endParaRPr>
          </a:p>
        </p:txBody>
      </p:sp>
      <p:pic>
        <p:nvPicPr>
          <p:cNvPr id="4" name="Picture 3"/>
          <p:cNvPicPr>
            <a:picLocks noChangeAspect="1"/>
          </p:cNvPicPr>
          <p:nvPr/>
        </p:nvPicPr>
        <p:blipFill>
          <a:blip r:embed="rId3"/>
          <a:stretch>
            <a:fillRect/>
          </a:stretch>
        </p:blipFill>
        <p:spPr>
          <a:xfrm>
            <a:off x="5262487" y="3962401"/>
            <a:ext cx="3119513" cy="2409824"/>
          </a:xfrm>
          <a:prstGeom prst="rect">
            <a:avLst/>
          </a:prstGeom>
        </p:spPr>
      </p:pic>
      <p:pic>
        <p:nvPicPr>
          <p:cNvPr id="5" name="Picture 4"/>
          <p:cNvPicPr>
            <a:picLocks noChangeAspect="1"/>
          </p:cNvPicPr>
          <p:nvPr/>
        </p:nvPicPr>
        <p:blipFill>
          <a:blip r:embed="rId4"/>
          <a:stretch>
            <a:fillRect/>
          </a:stretch>
        </p:blipFill>
        <p:spPr>
          <a:xfrm>
            <a:off x="1447800" y="4508500"/>
            <a:ext cx="2009775" cy="1800225"/>
          </a:xfrm>
          <a:prstGeom prst="rect">
            <a:avLst/>
          </a:prstGeom>
        </p:spPr>
      </p:pic>
    </p:spTree>
    <p:custDataLst>
      <p:tags r:id="rId1"/>
    </p:custDataLst>
    <p:extLst>
      <p:ext uri="{BB962C8B-B14F-4D97-AF65-F5344CB8AC3E}">
        <p14:creationId xmlns:p14="http://schemas.microsoft.com/office/powerpoint/2010/main" val="598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41438"/>
          </a:xfrm>
        </p:spPr>
        <p:txBody>
          <a:bodyPr>
            <a:noAutofit/>
          </a:bodyPr>
          <a:lstStyle/>
          <a:p>
            <a:r>
              <a:rPr lang="en-US" sz="3600" dirty="0">
                <a:solidFill>
                  <a:schemeClr val="tx1"/>
                </a:solidFill>
                <a:latin typeface="+mj-lt"/>
              </a:rPr>
              <a:t>Combination and Modular Culture Media</a:t>
            </a:r>
          </a:p>
        </p:txBody>
      </p:sp>
      <p:sp>
        <p:nvSpPr>
          <p:cNvPr id="3" name="Content Placeholder 2"/>
          <p:cNvSpPr>
            <a:spLocks noGrp="1"/>
          </p:cNvSpPr>
          <p:nvPr>
            <p:ph idx="1"/>
          </p:nvPr>
        </p:nvSpPr>
        <p:spPr/>
        <p:txBody>
          <a:bodyPr/>
          <a:lstStyle/>
          <a:p>
            <a:r>
              <a:rPr lang="en-US" sz="2800" dirty="0">
                <a:solidFill>
                  <a:schemeClr val="tx1"/>
                </a:solidFill>
                <a:latin typeface="+mj-lt"/>
              </a:rPr>
              <a:t>Most commonly used modular media includes the Bullseye system, Uri-Cult, and Spectrum plates.</a:t>
            </a:r>
          </a:p>
          <a:p>
            <a:pPr>
              <a:buNone/>
            </a:pPr>
            <a:endParaRPr lang="en-US" dirty="0">
              <a:solidFill>
                <a:schemeClr val="tx1"/>
              </a:solidFill>
              <a:latin typeface="+mj-lt"/>
            </a:endParaRPr>
          </a:p>
        </p:txBody>
      </p:sp>
      <p:pic>
        <p:nvPicPr>
          <p:cNvPr id="6146" name="Picture 2" descr="Illustration of bullseye culture media. The center section contains Mueller-Hinton media for performing the antibiotic susceptibility te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978618"/>
            <a:ext cx="266700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descr="Illustration of spectrum CS plate showing gram-positive, gram-negative, Staphylococcus select, and blood agar areas.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9070" y="2978617"/>
            <a:ext cx="2526589"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435811" y="5442717"/>
            <a:ext cx="2831389" cy="830997"/>
          </a:xfrm>
          <a:prstGeom prst="rect">
            <a:avLst/>
          </a:prstGeom>
        </p:spPr>
        <p:txBody>
          <a:bodyPr wrap="square">
            <a:spAutoFit/>
          </a:bodyPr>
          <a:lstStyle/>
          <a:p>
            <a:pPr algn="just"/>
            <a:r>
              <a:rPr lang="en-US" sz="1200" dirty="0">
                <a:solidFill>
                  <a:srgbClr val="221E1F"/>
                </a:solidFill>
                <a:latin typeface="Univers"/>
              </a:rPr>
              <a:t>Bullseye culture media. The center section contains Mueller- Hinton media for performing the antibiotic susceptibility test.</a:t>
            </a:r>
            <a:endParaRPr lang="en-US" sz="1200" dirty="0"/>
          </a:p>
        </p:txBody>
      </p:sp>
      <p:sp>
        <p:nvSpPr>
          <p:cNvPr id="5" name="Rectangle 4"/>
          <p:cNvSpPr/>
          <p:nvPr/>
        </p:nvSpPr>
        <p:spPr>
          <a:xfrm>
            <a:off x="4572000" y="5276609"/>
            <a:ext cx="2563659" cy="830997"/>
          </a:xfrm>
          <a:prstGeom prst="rect">
            <a:avLst/>
          </a:prstGeom>
        </p:spPr>
        <p:txBody>
          <a:bodyPr wrap="square">
            <a:spAutoFit/>
          </a:bodyPr>
          <a:lstStyle/>
          <a:p>
            <a:r>
              <a:rPr lang="en-US" sz="1200" dirty="0">
                <a:solidFill>
                  <a:srgbClr val="221E1F"/>
                </a:solidFill>
                <a:latin typeface="Univers"/>
              </a:rPr>
              <a:t>Spectrum CS plate showing gram-positive, gram-negative, </a:t>
            </a:r>
            <a:r>
              <a:rPr lang="en-US" sz="1200" i="1" dirty="0">
                <a:solidFill>
                  <a:srgbClr val="221E1F"/>
                </a:solidFill>
                <a:latin typeface="Univers"/>
              </a:rPr>
              <a:t>Staphylococcus </a:t>
            </a:r>
            <a:r>
              <a:rPr lang="en-US" sz="1200" dirty="0">
                <a:solidFill>
                  <a:srgbClr val="221E1F"/>
                </a:solidFill>
                <a:latin typeface="Univers"/>
              </a:rPr>
              <a:t>select, and blood agar areas. </a:t>
            </a:r>
            <a:endParaRPr lang="en-US" sz="1200" dirty="0"/>
          </a:p>
        </p:txBody>
      </p:sp>
    </p:spTree>
    <p:custDataLst>
      <p:tags r:id="rId1"/>
    </p:custDataLst>
    <p:extLst>
      <p:ext uri="{BB962C8B-B14F-4D97-AF65-F5344CB8AC3E}">
        <p14:creationId xmlns:p14="http://schemas.microsoft.com/office/powerpoint/2010/main" val="3729328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j-lt"/>
              </a:rPr>
              <a:t>Enterotubes</a:t>
            </a:r>
          </a:p>
        </p:txBody>
      </p:sp>
      <p:pic>
        <p:nvPicPr>
          <p:cNvPr id="7170" name="Picture 2" descr="Illustration of the enterotube is a multitest system that contains eight different agar preparations.&#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09611"/>
            <a:ext cx="41148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86000" y="4248061"/>
            <a:ext cx="4572000" cy="461665"/>
          </a:xfrm>
          <a:prstGeom prst="rect">
            <a:avLst/>
          </a:prstGeom>
        </p:spPr>
        <p:txBody>
          <a:bodyPr>
            <a:spAutoFit/>
          </a:bodyPr>
          <a:lstStyle/>
          <a:p>
            <a:pPr algn="just"/>
            <a:r>
              <a:rPr lang="en-US" sz="1200" dirty="0">
                <a:solidFill>
                  <a:srgbClr val="221E1F"/>
                </a:solidFill>
                <a:latin typeface="Univers"/>
              </a:rPr>
              <a:t>The </a:t>
            </a:r>
            <a:r>
              <a:rPr lang="en-US" sz="1200" dirty="0" err="1">
                <a:solidFill>
                  <a:srgbClr val="221E1F"/>
                </a:solidFill>
                <a:latin typeface="Univers"/>
              </a:rPr>
              <a:t>enterotube</a:t>
            </a:r>
            <a:r>
              <a:rPr lang="en-US" sz="1200" dirty="0">
                <a:solidFill>
                  <a:srgbClr val="221E1F"/>
                </a:solidFill>
                <a:latin typeface="Univers"/>
              </a:rPr>
              <a:t> is a </a:t>
            </a:r>
            <a:r>
              <a:rPr lang="en-US" sz="1200" dirty="0" err="1">
                <a:solidFill>
                  <a:srgbClr val="221E1F"/>
                </a:solidFill>
                <a:latin typeface="Univers"/>
              </a:rPr>
              <a:t>multitest</a:t>
            </a:r>
            <a:r>
              <a:rPr lang="en-US" sz="1200" dirty="0">
                <a:solidFill>
                  <a:srgbClr val="221E1F"/>
                </a:solidFill>
                <a:latin typeface="Univers"/>
              </a:rPr>
              <a:t> system that contains eight different agar preparations. </a:t>
            </a:r>
            <a:endParaRPr lang="en-US" sz="1200" dirty="0"/>
          </a:p>
        </p:txBody>
      </p:sp>
    </p:spTree>
    <p:custDataLst>
      <p:tags r:id="rId1"/>
    </p:custDataLst>
    <p:extLst>
      <p:ext uri="{BB962C8B-B14F-4D97-AF65-F5344CB8AC3E}">
        <p14:creationId xmlns:p14="http://schemas.microsoft.com/office/powerpoint/2010/main" val="3991904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3" name="Content Placeholder 2"/>
          <p:cNvSpPr>
            <a:spLocks noGrp="1"/>
          </p:cNvSpPr>
          <p:nvPr>
            <p:ph idx="1"/>
          </p:nvPr>
        </p:nvSpPr>
        <p:spPr/>
        <p:txBody>
          <a:bodyPr/>
          <a:lstStyle/>
          <a:p>
            <a:r>
              <a:rPr lang="en-US" dirty="0"/>
              <a:t>What are the 4 types of hemolysis?</a:t>
            </a:r>
          </a:p>
        </p:txBody>
      </p:sp>
    </p:spTree>
    <p:custDataLst>
      <p:tags r:id="rId1"/>
    </p:custDataLst>
    <p:extLst>
      <p:ext uri="{BB962C8B-B14F-4D97-AF65-F5344CB8AC3E}">
        <p14:creationId xmlns:p14="http://schemas.microsoft.com/office/powerpoint/2010/main" val="2167056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fontScale="90000"/>
          </a:bodyPr>
          <a:lstStyle/>
          <a:p>
            <a:br>
              <a:rPr lang="en-US" dirty="0"/>
            </a:br>
            <a:r>
              <a:rPr lang="en-US" dirty="0"/>
              <a:t>Sample Collection and Handling</a:t>
            </a:r>
            <a:br>
              <a:rPr lang="en-US" dirty="0"/>
            </a:br>
            <a:endParaRPr lang="en-US" dirty="0">
              <a:solidFill>
                <a:schemeClr val="tx1"/>
              </a:solidFill>
              <a:latin typeface="+mj-lt"/>
            </a:endParaRPr>
          </a:p>
        </p:txBody>
      </p:sp>
      <p:sp>
        <p:nvSpPr>
          <p:cNvPr id="3" name="Subtitle 2"/>
          <p:cNvSpPr>
            <a:spLocks noGrp="1"/>
          </p:cNvSpPr>
          <p:nvPr>
            <p:ph type="subTitle" idx="1"/>
          </p:nvPr>
        </p:nvSpPr>
        <p:spPr>
          <a:xfrm>
            <a:off x="1371600" y="3886200"/>
            <a:ext cx="6781800" cy="1752600"/>
          </a:xfrm>
        </p:spPr>
        <p:txBody>
          <a:bodyPr>
            <a:normAutofit/>
          </a:bodyPr>
          <a:lstStyle/>
          <a:p>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1577407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What are 3 common agar plates?</a:t>
            </a:r>
          </a:p>
        </p:txBody>
      </p:sp>
    </p:spTree>
    <p:custDataLst>
      <p:tags r:id="rId1"/>
    </p:custDataLst>
    <p:extLst>
      <p:ext uri="{BB962C8B-B14F-4D97-AF65-F5344CB8AC3E}">
        <p14:creationId xmlns:p14="http://schemas.microsoft.com/office/powerpoint/2010/main" val="454536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j-lt"/>
              </a:rPr>
              <a:t>Sample Collection</a:t>
            </a:r>
          </a:p>
        </p:txBody>
      </p:sp>
      <p:sp>
        <p:nvSpPr>
          <p:cNvPr id="3" name="Content Placeholder 2"/>
          <p:cNvSpPr>
            <a:spLocks noGrp="1"/>
          </p:cNvSpPr>
          <p:nvPr>
            <p:ph idx="1"/>
          </p:nvPr>
        </p:nvSpPr>
        <p:spPr/>
        <p:txBody>
          <a:bodyPr>
            <a:normAutofit/>
          </a:bodyPr>
          <a:lstStyle/>
          <a:p>
            <a:r>
              <a:rPr lang="en-US" dirty="0">
                <a:solidFill>
                  <a:schemeClr val="tx1"/>
                </a:solidFill>
                <a:latin typeface="+mj-lt"/>
              </a:rPr>
              <a:t>Samples collected by various methods</a:t>
            </a:r>
          </a:p>
          <a:p>
            <a:pPr lvl="1"/>
            <a:r>
              <a:rPr lang="en-US" dirty="0">
                <a:solidFill>
                  <a:schemeClr val="tx1"/>
                </a:solidFill>
                <a:latin typeface="+mj-lt"/>
              </a:rPr>
              <a:t>Aspiration</a:t>
            </a:r>
          </a:p>
          <a:p>
            <a:pPr lvl="1"/>
            <a:r>
              <a:rPr lang="en-US" dirty="0">
                <a:solidFill>
                  <a:schemeClr val="tx1"/>
                </a:solidFill>
                <a:latin typeface="+mj-lt"/>
              </a:rPr>
              <a:t>Swabbing</a:t>
            </a:r>
          </a:p>
          <a:p>
            <a:pPr lvl="1"/>
            <a:r>
              <a:rPr lang="en-US" dirty="0">
                <a:solidFill>
                  <a:schemeClr val="tx1"/>
                </a:solidFill>
                <a:latin typeface="+mj-lt"/>
              </a:rPr>
              <a:t>Imprints</a:t>
            </a:r>
          </a:p>
          <a:p>
            <a:r>
              <a:rPr lang="en-US" dirty="0">
                <a:solidFill>
                  <a:schemeClr val="tx1"/>
                </a:solidFill>
                <a:latin typeface="+mj-lt"/>
              </a:rPr>
              <a:t>Specific sampling technique used depends on type of lesion and location.</a:t>
            </a:r>
          </a:p>
          <a:p>
            <a:r>
              <a:rPr lang="en-US" dirty="0">
                <a:solidFill>
                  <a:schemeClr val="tx1"/>
                </a:solidFill>
                <a:latin typeface="+mj-lt"/>
              </a:rPr>
              <a:t>Aseptic technique critical</a:t>
            </a:r>
          </a:p>
        </p:txBody>
      </p:sp>
    </p:spTree>
    <p:custDataLst>
      <p:tags r:id="rId1"/>
    </p:custDataLst>
    <p:extLst>
      <p:ext uri="{BB962C8B-B14F-4D97-AF65-F5344CB8AC3E}">
        <p14:creationId xmlns:p14="http://schemas.microsoft.com/office/powerpoint/2010/main" val="91637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Microbiology Basics</a:t>
            </a:r>
          </a:p>
        </p:txBody>
      </p:sp>
      <p:sp>
        <p:nvSpPr>
          <p:cNvPr id="3" name="Content Placeholder 2"/>
          <p:cNvSpPr>
            <a:spLocks noGrp="1"/>
          </p:cNvSpPr>
          <p:nvPr>
            <p:ph idx="1"/>
          </p:nvPr>
        </p:nvSpPr>
        <p:spPr/>
        <p:txBody>
          <a:bodyPr>
            <a:normAutofit/>
          </a:bodyPr>
          <a:lstStyle/>
          <a:p>
            <a:r>
              <a:rPr lang="en-US" dirty="0">
                <a:solidFill>
                  <a:schemeClr val="tx1"/>
                </a:solidFill>
                <a:latin typeface="+mj-lt"/>
              </a:rPr>
              <a:t>A basic understanding of the characteristics of bacteria, fungi, and viruses will aid the veterinary technician in collection, handling, and evaluation of samples.</a:t>
            </a:r>
          </a:p>
          <a:p>
            <a:pPr marL="0" indent="0">
              <a:buNone/>
            </a:pPr>
            <a:endParaRPr lang="en-US" dirty="0">
              <a:solidFill>
                <a:schemeClr val="tx1"/>
              </a:solidFill>
              <a:latin typeface="+mj-lt"/>
            </a:endParaRPr>
          </a:p>
          <a:p>
            <a:r>
              <a:rPr lang="en-US" dirty="0">
                <a:solidFill>
                  <a:schemeClr val="tx1"/>
                </a:solidFill>
                <a:latin typeface="+mj-lt"/>
              </a:rPr>
              <a:t>Identification of bacterial, fungal, and viral pathogens is the primary purpose of microbiologic examinations.</a:t>
            </a:r>
          </a:p>
          <a:p>
            <a:endParaRPr lang="en-US" dirty="0">
              <a:solidFill>
                <a:schemeClr val="tx1"/>
              </a:solidFill>
              <a:latin typeface="+mj-lt"/>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Aspiration</a:t>
            </a:r>
          </a:p>
        </p:txBody>
      </p:sp>
      <p:sp>
        <p:nvSpPr>
          <p:cNvPr id="3" name="Content Placeholder 2"/>
          <p:cNvSpPr>
            <a:spLocks noGrp="1"/>
          </p:cNvSpPr>
          <p:nvPr>
            <p:ph idx="1"/>
          </p:nvPr>
        </p:nvSpPr>
        <p:spPr/>
        <p:txBody>
          <a:bodyPr/>
          <a:lstStyle/>
          <a:p>
            <a:r>
              <a:rPr lang="en-US" dirty="0">
                <a:solidFill>
                  <a:schemeClr val="tx1"/>
                </a:solidFill>
                <a:latin typeface="+mj-lt"/>
              </a:rPr>
              <a:t>Hollow organs</a:t>
            </a:r>
          </a:p>
          <a:p>
            <a:pPr lvl="1"/>
            <a:r>
              <a:rPr lang="en-US" dirty="0">
                <a:solidFill>
                  <a:schemeClr val="tx1"/>
                </a:solidFill>
                <a:latin typeface="+mj-lt"/>
              </a:rPr>
              <a:t>Bladder</a:t>
            </a:r>
          </a:p>
          <a:p>
            <a:r>
              <a:rPr lang="en-US" dirty="0">
                <a:solidFill>
                  <a:schemeClr val="tx1"/>
                </a:solidFill>
                <a:latin typeface="+mj-lt"/>
              </a:rPr>
              <a:t>External lesions</a:t>
            </a:r>
          </a:p>
          <a:p>
            <a:pPr lvl="1"/>
            <a:r>
              <a:rPr lang="en-US" dirty="0">
                <a:solidFill>
                  <a:schemeClr val="tx1"/>
                </a:solidFill>
                <a:latin typeface="+mj-lt"/>
              </a:rPr>
              <a:t>Pustules</a:t>
            </a:r>
          </a:p>
          <a:p>
            <a:pPr lvl="1">
              <a:buNone/>
            </a:pPr>
            <a:endParaRPr lang="en-US" dirty="0">
              <a:solidFill>
                <a:schemeClr val="tx1"/>
              </a:solidFill>
              <a:latin typeface="+mj-lt"/>
            </a:endParaRPr>
          </a:p>
          <a:p>
            <a:pPr lvl="1"/>
            <a:endParaRPr lang="en-US" dirty="0">
              <a:solidFill>
                <a:schemeClr val="tx1"/>
              </a:solidFill>
              <a:latin typeface="+mj-lt"/>
            </a:endParaRPr>
          </a:p>
        </p:txBody>
      </p:sp>
      <p:pic>
        <p:nvPicPr>
          <p:cNvPr id="4" name="Picture 3"/>
          <p:cNvPicPr>
            <a:picLocks noChangeAspect="1"/>
          </p:cNvPicPr>
          <p:nvPr/>
        </p:nvPicPr>
        <p:blipFill>
          <a:blip r:embed="rId3"/>
          <a:stretch>
            <a:fillRect/>
          </a:stretch>
        </p:blipFill>
        <p:spPr>
          <a:xfrm>
            <a:off x="4343400" y="2801143"/>
            <a:ext cx="3352800" cy="3308294"/>
          </a:xfrm>
          <a:prstGeom prst="rect">
            <a:avLst/>
          </a:prstGeom>
        </p:spPr>
      </p:pic>
    </p:spTree>
    <p:custDataLst>
      <p:tags r:id="rId1"/>
    </p:custDataLst>
    <p:extLst>
      <p:ext uri="{BB962C8B-B14F-4D97-AF65-F5344CB8AC3E}">
        <p14:creationId xmlns:p14="http://schemas.microsoft.com/office/powerpoint/2010/main" val="2244567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Swabs</a:t>
            </a:r>
          </a:p>
        </p:txBody>
      </p:sp>
      <p:sp>
        <p:nvSpPr>
          <p:cNvPr id="3" name="Content Placeholder 2"/>
          <p:cNvSpPr>
            <a:spLocks noGrp="1"/>
          </p:cNvSpPr>
          <p:nvPr>
            <p:ph idx="1"/>
          </p:nvPr>
        </p:nvSpPr>
        <p:spPr/>
        <p:txBody>
          <a:bodyPr>
            <a:normAutofit/>
          </a:bodyPr>
          <a:lstStyle/>
          <a:p>
            <a:r>
              <a:rPr lang="en-US" dirty="0">
                <a:solidFill>
                  <a:schemeClr val="tx1"/>
                </a:solidFill>
                <a:latin typeface="+mj-lt"/>
              </a:rPr>
              <a:t>Sterile </a:t>
            </a:r>
          </a:p>
          <a:p>
            <a:r>
              <a:rPr lang="en-US" dirty="0">
                <a:solidFill>
                  <a:schemeClr val="tx1"/>
                </a:solidFill>
                <a:latin typeface="+mj-lt"/>
              </a:rPr>
              <a:t>Samples that are to be processed immediately.</a:t>
            </a:r>
          </a:p>
          <a:p>
            <a:r>
              <a:rPr lang="en-US" dirty="0">
                <a:solidFill>
                  <a:schemeClr val="tx1"/>
                </a:solidFill>
                <a:latin typeface="+mj-lt"/>
              </a:rPr>
              <a:t>Least suitable method</a:t>
            </a:r>
          </a:p>
          <a:p>
            <a:pPr lvl="1"/>
            <a:r>
              <a:rPr lang="en-US" dirty="0">
                <a:solidFill>
                  <a:schemeClr val="tx1"/>
                </a:solidFill>
                <a:latin typeface="+mj-lt"/>
              </a:rPr>
              <a:t>Contamination risk is high.</a:t>
            </a:r>
          </a:p>
          <a:p>
            <a:pPr lvl="1"/>
            <a:r>
              <a:rPr lang="en-US" dirty="0">
                <a:solidFill>
                  <a:schemeClr val="tx1"/>
                </a:solidFill>
                <a:latin typeface="+mj-lt"/>
              </a:rPr>
              <a:t>Cotton can inhibit microbial growth.</a:t>
            </a:r>
          </a:p>
          <a:p>
            <a:pPr lvl="1"/>
            <a:r>
              <a:rPr lang="en-US" dirty="0">
                <a:solidFill>
                  <a:schemeClr val="tx1"/>
                </a:solidFill>
                <a:latin typeface="+mj-lt"/>
              </a:rPr>
              <a:t>Oxygen trapped in fibers</a:t>
            </a:r>
            <a:r>
              <a:rPr lang="en-US" dirty="0">
                <a:solidFill>
                  <a:schemeClr val="tx1"/>
                </a:solidFill>
                <a:latin typeface="+mj-lt"/>
                <a:cs typeface="Times New Roman"/>
              </a:rPr>
              <a:t>—</a:t>
            </a:r>
            <a:r>
              <a:rPr lang="en-US" dirty="0">
                <a:solidFill>
                  <a:schemeClr val="tx1"/>
                </a:solidFill>
                <a:latin typeface="+mj-lt"/>
              </a:rPr>
              <a:t>anaerobes</a:t>
            </a:r>
          </a:p>
          <a:p>
            <a:r>
              <a:rPr lang="en-US" dirty="0">
                <a:solidFill>
                  <a:schemeClr val="tx1"/>
                </a:solidFill>
                <a:latin typeface="+mj-lt"/>
              </a:rPr>
              <a:t>If delays expected </a:t>
            </a:r>
          </a:p>
          <a:p>
            <a:pPr lvl="1"/>
            <a:r>
              <a:rPr lang="en-US" dirty="0">
                <a:solidFill>
                  <a:schemeClr val="tx1"/>
                </a:solidFill>
                <a:latin typeface="+mj-lt"/>
              </a:rPr>
              <a:t>Culturette (transport media)</a:t>
            </a:r>
          </a:p>
        </p:txBody>
      </p:sp>
      <p:pic>
        <p:nvPicPr>
          <p:cNvPr id="4" name="Picture 3"/>
          <p:cNvPicPr>
            <a:picLocks noChangeAspect="1"/>
          </p:cNvPicPr>
          <p:nvPr/>
        </p:nvPicPr>
        <p:blipFill>
          <a:blip r:embed="rId3"/>
          <a:stretch>
            <a:fillRect/>
          </a:stretch>
        </p:blipFill>
        <p:spPr>
          <a:xfrm>
            <a:off x="6162675" y="4724400"/>
            <a:ext cx="2524125" cy="1809750"/>
          </a:xfrm>
          <a:prstGeom prst="rect">
            <a:avLst/>
          </a:prstGeom>
        </p:spPr>
      </p:pic>
    </p:spTree>
    <p:custDataLst>
      <p:tags r:id="rId1"/>
    </p:custDataLst>
    <p:extLst>
      <p:ext uri="{BB962C8B-B14F-4D97-AF65-F5344CB8AC3E}">
        <p14:creationId xmlns:p14="http://schemas.microsoft.com/office/powerpoint/2010/main" val="2236057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Specimens</a:t>
            </a:r>
          </a:p>
        </p:txBody>
      </p:sp>
      <p:sp>
        <p:nvSpPr>
          <p:cNvPr id="3" name="Content Placeholder 2"/>
          <p:cNvSpPr>
            <a:spLocks noGrp="1"/>
          </p:cNvSpPr>
          <p:nvPr>
            <p:ph idx="1"/>
          </p:nvPr>
        </p:nvSpPr>
        <p:spPr/>
        <p:txBody>
          <a:bodyPr>
            <a:normAutofit/>
          </a:bodyPr>
          <a:lstStyle/>
          <a:p>
            <a:r>
              <a:rPr lang="en-US" dirty="0">
                <a:solidFill>
                  <a:schemeClr val="tx1"/>
                </a:solidFill>
                <a:latin typeface="+mj-lt"/>
              </a:rPr>
              <a:t>Must contain the organism causing the problem.</a:t>
            </a:r>
          </a:p>
          <a:p>
            <a:r>
              <a:rPr lang="en-US" dirty="0">
                <a:solidFill>
                  <a:schemeClr val="tx1"/>
                </a:solidFill>
                <a:latin typeface="+mj-lt"/>
              </a:rPr>
              <a:t>Normal flora and contaminants may complicate collection and results.</a:t>
            </a:r>
          </a:p>
          <a:p>
            <a:r>
              <a:rPr lang="en-US" dirty="0">
                <a:solidFill>
                  <a:schemeClr val="tx1"/>
                </a:solidFill>
                <a:latin typeface="+mj-lt"/>
              </a:rPr>
              <a:t>Best to use techniques that would be normally sterile and aseptic techniques.</a:t>
            </a:r>
          </a:p>
          <a:p>
            <a:pPr lvl="1"/>
            <a:r>
              <a:rPr lang="en-US" dirty="0">
                <a:solidFill>
                  <a:schemeClr val="tx1"/>
                </a:solidFill>
                <a:latin typeface="+mj-lt"/>
              </a:rPr>
              <a:t>Urine</a:t>
            </a:r>
            <a:r>
              <a:rPr lang="en-US" dirty="0">
                <a:solidFill>
                  <a:schemeClr val="tx1"/>
                </a:solidFill>
                <a:latin typeface="+mj-lt"/>
                <a:cs typeface="Times New Roman"/>
              </a:rPr>
              <a:t>—</a:t>
            </a:r>
            <a:r>
              <a:rPr lang="en-US" dirty="0" err="1">
                <a:solidFill>
                  <a:schemeClr val="tx1"/>
                </a:solidFill>
                <a:latin typeface="+mj-lt"/>
              </a:rPr>
              <a:t>cystocentesis</a:t>
            </a:r>
            <a:endParaRPr lang="en-US" dirty="0">
              <a:solidFill>
                <a:schemeClr val="tx1"/>
              </a:solidFill>
              <a:latin typeface="+mj-lt"/>
            </a:endParaRPr>
          </a:p>
          <a:p>
            <a:pPr lvl="1"/>
            <a:r>
              <a:rPr lang="en-US" dirty="0">
                <a:solidFill>
                  <a:schemeClr val="tx1"/>
                </a:solidFill>
                <a:latin typeface="+mj-lt"/>
              </a:rPr>
              <a:t>Intact pustules</a:t>
            </a:r>
          </a:p>
          <a:p>
            <a:pPr lvl="1"/>
            <a:r>
              <a:rPr lang="en-US" dirty="0">
                <a:solidFill>
                  <a:schemeClr val="tx1"/>
                </a:solidFill>
                <a:latin typeface="+mj-lt"/>
              </a:rPr>
              <a:t>Ears and fecal samples</a:t>
            </a:r>
            <a:r>
              <a:rPr lang="en-US" dirty="0">
                <a:solidFill>
                  <a:schemeClr val="tx1"/>
                </a:solidFill>
                <a:latin typeface="+mj-lt"/>
                <a:cs typeface="Times New Roman"/>
              </a:rPr>
              <a:t>—</a:t>
            </a:r>
            <a:r>
              <a:rPr lang="en-US" dirty="0">
                <a:solidFill>
                  <a:schemeClr val="tx1"/>
                </a:solidFill>
                <a:latin typeface="+mj-lt"/>
              </a:rPr>
              <a:t>not optimal</a:t>
            </a:r>
          </a:p>
        </p:txBody>
      </p:sp>
    </p:spTree>
    <p:custDataLst>
      <p:tags r:id="rId1"/>
    </p:custDataLst>
    <p:extLst>
      <p:ext uri="{BB962C8B-B14F-4D97-AF65-F5344CB8AC3E}">
        <p14:creationId xmlns:p14="http://schemas.microsoft.com/office/powerpoint/2010/main" val="1477403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j-lt"/>
              </a:rPr>
              <a:t>Guidelines for Proper Collection </a:t>
            </a:r>
          </a:p>
        </p:txBody>
      </p:sp>
      <p:sp>
        <p:nvSpPr>
          <p:cNvPr id="3" name="Content Placeholder 2"/>
          <p:cNvSpPr>
            <a:spLocks noGrp="1"/>
          </p:cNvSpPr>
          <p:nvPr>
            <p:ph idx="1"/>
          </p:nvPr>
        </p:nvSpPr>
        <p:spPr>
          <a:xfrm>
            <a:off x="457200" y="1600200"/>
            <a:ext cx="8382000" cy="4953000"/>
          </a:xfrm>
        </p:spPr>
        <p:txBody>
          <a:bodyPr>
            <a:normAutofit fontScale="85000" lnSpcReduction="20000"/>
          </a:bodyPr>
          <a:lstStyle/>
          <a:p>
            <a:r>
              <a:rPr lang="en-US" sz="3300" dirty="0">
                <a:solidFill>
                  <a:schemeClr val="tx1"/>
                </a:solidFill>
                <a:latin typeface="+mj-lt"/>
              </a:rPr>
              <a:t>Complete history and sufficient clinical data to help select procedures to best isolate organisms that may be present.</a:t>
            </a:r>
          </a:p>
          <a:p>
            <a:r>
              <a:rPr lang="en-US" dirty="0">
                <a:solidFill>
                  <a:schemeClr val="tx1"/>
                </a:solidFill>
                <a:latin typeface="+mj-lt"/>
              </a:rPr>
              <a:t>Data labeled and complete information supplied</a:t>
            </a:r>
          </a:p>
          <a:p>
            <a:pPr lvl="1"/>
            <a:r>
              <a:rPr lang="en-US" dirty="0">
                <a:solidFill>
                  <a:schemeClr val="tx1"/>
                </a:solidFill>
                <a:latin typeface="+mj-lt"/>
              </a:rPr>
              <a:t>Owner’s name</a:t>
            </a:r>
          </a:p>
          <a:p>
            <a:pPr lvl="1"/>
            <a:r>
              <a:rPr lang="en-US" dirty="0">
                <a:solidFill>
                  <a:schemeClr val="tx1"/>
                </a:solidFill>
                <a:latin typeface="+mj-lt"/>
              </a:rPr>
              <a:t>Clinic name</a:t>
            </a:r>
          </a:p>
          <a:p>
            <a:pPr lvl="1"/>
            <a:r>
              <a:rPr lang="en-US" dirty="0">
                <a:solidFill>
                  <a:schemeClr val="tx1"/>
                </a:solidFill>
                <a:latin typeface="+mj-lt"/>
              </a:rPr>
              <a:t>Address and phone number</a:t>
            </a:r>
          </a:p>
          <a:p>
            <a:pPr lvl="1"/>
            <a:r>
              <a:rPr lang="en-US" dirty="0">
                <a:solidFill>
                  <a:schemeClr val="tx1"/>
                </a:solidFill>
                <a:latin typeface="+mj-lt"/>
              </a:rPr>
              <a:t>Species, name, age, gender, number of animals affected or dead</a:t>
            </a:r>
          </a:p>
          <a:p>
            <a:pPr lvl="1"/>
            <a:r>
              <a:rPr lang="en-US" dirty="0">
                <a:solidFill>
                  <a:schemeClr val="tx1"/>
                </a:solidFill>
                <a:latin typeface="+mj-lt"/>
              </a:rPr>
              <a:t>Duration of the problem</a:t>
            </a:r>
          </a:p>
          <a:p>
            <a:pPr lvl="1"/>
            <a:r>
              <a:rPr lang="en-US" dirty="0">
                <a:solidFill>
                  <a:schemeClr val="tx1"/>
                </a:solidFill>
                <a:latin typeface="+mj-lt"/>
              </a:rPr>
              <a:t>Major signs observed</a:t>
            </a:r>
          </a:p>
          <a:p>
            <a:pPr lvl="1"/>
            <a:r>
              <a:rPr lang="en-US" dirty="0">
                <a:solidFill>
                  <a:schemeClr val="tx1"/>
                </a:solidFill>
                <a:latin typeface="+mj-lt"/>
              </a:rPr>
              <a:t>Tentative diagnosis</a:t>
            </a:r>
          </a:p>
          <a:p>
            <a:pPr lvl="1"/>
            <a:r>
              <a:rPr lang="en-US" dirty="0">
                <a:solidFill>
                  <a:schemeClr val="tx1"/>
                </a:solidFill>
                <a:latin typeface="+mj-lt"/>
              </a:rPr>
              <a:t>Organism suspected</a:t>
            </a:r>
          </a:p>
          <a:p>
            <a:pPr lvl="1"/>
            <a:r>
              <a:rPr lang="en-US" dirty="0">
                <a:solidFill>
                  <a:schemeClr val="tx1"/>
                </a:solidFill>
                <a:latin typeface="+mj-lt"/>
              </a:rPr>
              <a:t>Any treatment given</a:t>
            </a:r>
          </a:p>
          <a:p>
            <a:pPr lvl="1"/>
            <a:r>
              <a:rPr lang="en-US" dirty="0">
                <a:solidFill>
                  <a:schemeClr val="tx1"/>
                </a:solidFill>
                <a:latin typeface="+mj-lt"/>
              </a:rPr>
              <a:t>Type of laboratory investigation required</a:t>
            </a:r>
          </a:p>
        </p:txBody>
      </p:sp>
    </p:spTree>
    <p:custDataLst>
      <p:tags r:id="rId1"/>
    </p:custDataLst>
    <p:extLst>
      <p:ext uri="{BB962C8B-B14F-4D97-AF65-F5344CB8AC3E}">
        <p14:creationId xmlns:p14="http://schemas.microsoft.com/office/powerpoint/2010/main" val="804345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chemeClr val="tx1"/>
                </a:solidFill>
                <a:latin typeface="+mj-lt"/>
              </a:rPr>
              <a:t>Guidelines for Proper Collection </a:t>
            </a:r>
          </a:p>
        </p:txBody>
      </p:sp>
      <p:sp>
        <p:nvSpPr>
          <p:cNvPr id="3" name="Content Placeholder 2"/>
          <p:cNvSpPr>
            <a:spLocks noGrp="1"/>
          </p:cNvSpPr>
          <p:nvPr>
            <p:ph idx="1"/>
          </p:nvPr>
        </p:nvSpPr>
        <p:spPr/>
        <p:txBody>
          <a:bodyPr>
            <a:normAutofit/>
          </a:bodyPr>
          <a:lstStyle/>
          <a:p>
            <a:r>
              <a:rPr lang="en-US" dirty="0">
                <a:solidFill>
                  <a:schemeClr val="tx1"/>
                </a:solidFill>
                <a:latin typeface="+mj-lt"/>
              </a:rPr>
              <a:t>Collect specimen aseptically</a:t>
            </a:r>
          </a:p>
          <a:p>
            <a:r>
              <a:rPr lang="en-US" dirty="0">
                <a:solidFill>
                  <a:schemeClr val="tx1"/>
                </a:solidFill>
                <a:latin typeface="+mj-lt"/>
              </a:rPr>
              <a:t>Collect as soon as possible after onset</a:t>
            </a:r>
          </a:p>
          <a:p>
            <a:r>
              <a:rPr lang="en-US" dirty="0">
                <a:solidFill>
                  <a:schemeClr val="tx1"/>
                </a:solidFill>
                <a:latin typeface="+mj-lt"/>
              </a:rPr>
              <a:t>Multiple specimens must be kept separate to avoid cross-contamination.</a:t>
            </a:r>
          </a:p>
          <a:p>
            <a:r>
              <a:rPr lang="en-US" dirty="0">
                <a:solidFill>
                  <a:schemeClr val="tx1"/>
                </a:solidFill>
                <a:latin typeface="+mj-lt"/>
              </a:rPr>
              <a:t>Container labeled </a:t>
            </a:r>
          </a:p>
          <a:p>
            <a:pPr lvl="1"/>
            <a:r>
              <a:rPr lang="en-US" dirty="0">
                <a:solidFill>
                  <a:schemeClr val="tx1"/>
                </a:solidFill>
                <a:latin typeface="+mj-lt"/>
              </a:rPr>
              <a:t>Especially zoonotic-suspected organism</a:t>
            </a:r>
          </a:p>
          <a:p>
            <a:pPr lvl="1"/>
            <a:r>
              <a:rPr lang="en-US" dirty="0">
                <a:solidFill>
                  <a:schemeClr val="tx1"/>
                </a:solidFill>
                <a:latin typeface="+mj-lt"/>
              </a:rPr>
              <a:t>Specimens submitted in sealed, leak-proof, unbreakable container</a:t>
            </a:r>
          </a:p>
        </p:txBody>
      </p:sp>
    </p:spTree>
    <p:custDataLst>
      <p:tags r:id="rId1"/>
    </p:custDataLst>
    <p:extLst>
      <p:ext uri="{BB962C8B-B14F-4D97-AF65-F5344CB8AC3E}">
        <p14:creationId xmlns:p14="http://schemas.microsoft.com/office/powerpoint/2010/main" val="4214452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3" name="Content Placeholder 2"/>
          <p:cNvSpPr>
            <a:spLocks noGrp="1"/>
          </p:cNvSpPr>
          <p:nvPr>
            <p:ph idx="1"/>
          </p:nvPr>
        </p:nvSpPr>
        <p:spPr/>
        <p:txBody>
          <a:bodyPr/>
          <a:lstStyle/>
          <a:p>
            <a:r>
              <a:rPr lang="en-US" dirty="0"/>
              <a:t>What is aseptic technique? Should we use it while colleting samples/culturing?</a:t>
            </a:r>
          </a:p>
        </p:txBody>
      </p:sp>
    </p:spTree>
    <p:custDataLst>
      <p:tags r:id="rId1"/>
    </p:custDataLst>
    <p:extLst>
      <p:ext uri="{BB962C8B-B14F-4D97-AF65-F5344CB8AC3E}">
        <p14:creationId xmlns:p14="http://schemas.microsoft.com/office/powerpoint/2010/main" val="3225514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0"/>
            <a:ext cx="7772400" cy="1470025"/>
          </a:xfrm>
        </p:spPr>
        <p:txBody>
          <a:bodyPr>
            <a:normAutofit/>
          </a:bodyPr>
          <a:lstStyle/>
          <a:p>
            <a:br>
              <a:rPr lang="en-US" dirty="0">
                <a:solidFill>
                  <a:schemeClr val="tx1">
                    <a:lumMod val="85000"/>
                    <a:lumOff val="15000"/>
                  </a:schemeClr>
                </a:solidFill>
              </a:rPr>
            </a:br>
            <a:r>
              <a:rPr lang="en-US" dirty="0">
                <a:solidFill>
                  <a:schemeClr val="bg2">
                    <a:lumMod val="10000"/>
                  </a:schemeClr>
                </a:solidFill>
              </a:rPr>
              <a:t>Staining Specimens</a:t>
            </a:r>
          </a:p>
        </p:txBody>
      </p:sp>
      <p:sp>
        <p:nvSpPr>
          <p:cNvPr id="3" name="Subtitle 2"/>
          <p:cNvSpPr>
            <a:spLocks noGrp="1"/>
          </p:cNvSpPr>
          <p:nvPr>
            <p:ph type="subTitle" idx="1"/>
          </p:nvPr>
        </p:nvSpPr>
        <p:spPr>
          <a:xfrm>
            <a:off x="1371600" y="3886200"/>
            <a:ext cx="6781800" cy="1752600"/>
          </a:xfrm>
        </p:spPr>
        <p:txBody>
          <a:bodyPr>
            <a:normAutofit/>
          </a:bodyPr>
          <a:lstStyle/>
          <a:p>
            <a:endParaRPr lang="en-US" sz="3200" dirty="0">
              <a:solidFill>
                <a:schemeClr val="bg2">
                  <a:lumMod val="10000"/>
                </a:schemeClr>
              </a:solidFill>
              <a:latin typeface="+mj-lt"/>
            </a:endParaRPr>
          </a:p>
        </p:txBody>
      </p:sp>
    </p:spTree>
    <p:custDataLst>
      <p:tags r:id="rId1"/>
    </p:custDataLst>
    <p:extLst>
      <p:ext uri="{BB962C8B-B14F-4D97-AF65-F5344CB8AC3E}">
        <p14:creationId xmlns:p14="http://schemas.microsoft.com/office/powerpoint/2010/main" val="1806222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j-lt"/>
              </a:rPr>
              <a:t>Stains </a:t>
            </a:r>
          </a:p>
        </p:txBody>
      </p:sp>
      <p:sp>
        <p:nvSpPr>
          <p:cNvPr id="3" name="Content Placeholder 2"/>
          <p:cNvSpPr>
            <a:spLocks noGrp="1"/>
          </p:cNvSpPr>
          <p:nvPr>
            <p:ph idx="1"/>
          </p:nvPr>
        </p:nvSpPr>
        <p:spPr/>
        <p:txBody>
          <a:bodyPr>
            <a:normAutofit/>
          </a:bodyPr>
          <a:lstStyle/>
          <a:p>
            <a:r>
              <a:rPr lang="en-US" dirty="0">
                <a:latin typeface="+mj-lt"/>
              </a:rPr>
              <a:t>A variety of stains available</a:t>
            </a:r>
          </a:p>
          <a:p>
            <a:r>
              <a:rPr lang="en-US" dirty="0">
                <a:latin typeface="+mj-lt"/>
              </a:rPr>
              <a:t>Most common</a:t>
            </a:r>
          </a:p>
          <a:p>
            <a:pPr lvl="1"/>
            <a:r>
              <a:rPr lang="en-US" dirty="0">
                <a:latin typeface="+mj-lt"/>
              </a:rPr>
              <a:t>Gram stain</a:t>
            </a:r>
          </a:p>
          <a:p>
            <a:pPr lvl="1"/>
            <a:r>
              <a:rPr lang="en-US" dirty="0">
                <a:latin typeface="+mj-lt"/>
              </a:rPr>
              <a:t>Ziehl-Neelsen (acid-fast) stain</a:t>
            </a:r>
          </a:p>
          <a:p>
            <a:r>
              <a:rPr lang="en-US" dirty="0">
                <a:latin typeface="+mj-lt"/>
              </a:rPr>
              <a:t>Stain before culturing</a:t>
            </a:r>
          </a:p>
          <a:p>
            <a:pPr lvl="1"/>
            <a:r>
              <a:rPr lang="en-US" dirty="0">
                <a:latin typeface="+mj-lt"/>
              </a:rPr>
              <a:t>Rapid identification</a:t>
            </a:r>
          </a:p>
          <a:p>
            <a:pPr lvl="1"/>
            <a:r>
              <a:rPr lang="en-US" dirty="0">
                <a:latin typeface="+mj-lt"/>
              </a:rPr>
              <a:t>Determine appropriate medium</a:t>
            </a:r>
          </a:p>
          <a:p>
            <a:pPr lvl="1"/>
            <a:r>
              <a:rPr lang="en-US" dirty="0">
                <a:latin typeface="+mj-lt"/>
              </a:rPr>
              <a:t>Determine appropriate antibacterials </a:t>
            </a:r>
          </a:p>
        </p:txBody>
      </p:sp>
    </p:spTree>
    <p:custDataLst>
      <p:tags r:id="rId1"/>
    </p:custDataLst>
    <p:extLst>
      <p:ext uri="{BB962C8B-B14F-4D97-AF65-F5344CB8AC3E}">
        <p14:creationId xmlns:p14="http://schemas.microsoft.com/office/powerpoint/2010/main" val="3384557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Stains Cont.</a:t>
            </a:r>
          </a:p>
        </p:txBody>
      </p:sp>
      <p:sp>
        <p:nvSpPr>
          <p:cNvPr id="3" name="Content Placeholder 2"/>
          <p:cNvSpPr>
            <a:spLocks noGrp="1"/>
          </p:cNvSpPr>
          <p:nvPr>
            <p:ph idx="1"/>
          </p:nvPr>
        </p:nvSpPr>
        <p:spPr/>
        <p:txBody>
          <a:bodyPr/>
          <a:lstStyle/>
          <a:p>
            <a:r>
              <a:rPr lang="en-US" dirty="0">
                <a:latin typeface="+mj-lt"/>
              </a:rPr>
              <a:t>Simple stains</a:t>
            </a:r>
          </a:p>
          <a:p>
            <a:pPr lvl="1"/>
            <a:r>
              <a:rPr lang="en-US" dirty="0">
                <a:latin typeface="+mj-lt"/>
              </a:rPr>
              <a:t>Crystal violet and methylene blue</a:t>
            </a:r>
          </a:p>
          <a:p>
            <a:pPr lvl="2"/>
            <a:r>
              <a:rPr lang="en-US" dirty="0">
                <a:latin typeface="+mj-lt"/>
              </a:rPr>
              <a:t>Typically used for yeasts</a:t>
            </a:r>
          </a:p>
          <a:p>
            <a:pPr lvl="1"/>
            <a:r>
              <a:rPr lang="en-US" dirty="0">
                <a:latin typeface="+mj-lt"/>
              </a:rPr>
              <a:t>Lactophenol cotton blue	</a:t>
            </a:r>
          </a:p>
          <a:p>
            <a:pPr lvl="2"/>
            <a:r>
              <a:rPr lang="en-US" dirty="0">
                <a:latin typeface="+mj-lt"/>
              </a:rPr>
              <a:t>Confirms identity of fungal organisms</a:t>
            </a:r>
          </a:p>
          <a:p>
            <a:r>
              <a:rPr lang="en-US" dirty="0">
                <a:latin typeface="+mj-lt"/>
              </a:rPr>
              <a:t>Many stains available but most are performed only in large reference or research laboratories.</a:t>
            </a:r>
          </a:p>
        </p:txBody>
      </p:sp>
    </p:spTree>
    <p:custDataLst>
      <p:tags r:id="rId1"/>
    </p:custDataLst>
    <p:extLst>
      <p:ext uri="{BB962C8B-B14F-4D97-AF65-F5344CB8AC3E}">
        <p14:creationId xmlns:p14="http://schemas.microsoft.com/office/powerpoint/2010/main" val="2976310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Gram Stain</a:t>
            </a:r>
          </a:p>
        </p:txBody>
      </p:sp>
      <p:sp>
        <p:nvSpPr>
          <p:cNvPr id="3" name="Content Placeholder 2"/>
          <p:cNvSpPr>
            <a:spLocks noGrp="1"/>
          </p:cNvSpPr>
          <p:nvPr>
            <p:ph idx="1"/>
          </p:nvPr>
        </p:nvSpPr>
        <p:spPr/>
        <p:txBody>
          <a:bodyPr>
            <a:normAutofit/>
          </a:bodyPr>
          <a:lstStyle/>
          <a:p>
            <a:r>
              <a:rPr lang="en-US" sz="2800" dirty="0">
                <a:latin typeface="+mj-lt"/>
              </a:rPr>
              <a:t>Used to categorize bacteria</a:t>
            </a:r>
          </a:p>
          <a:p>
            <a:pPr lvl="1"/>
            <a:r>
              <a:rPr lang="en-US" sz="2400" dirty="0">
                <a:latin typeface="+mj-lt"/>
              </a:rPr>
              <a:t>Gram-positive or gram-negative </a:t>
            </a:r>
          </a:p>
          <a:p>
            <a:pPr lvl="2"/>
            <a:r>
              <a:rPr lang="en-US" sz="2000" dirty="0">
                <a:latin typeface="+mj-lt"/>
              </a:rPr>
              <a:t>Based on cell wall structure</a:t>
            </a:r>
          </a:p>
          <a:p>
            <a:r>
              <a:rPr lang="en-US" sz="2800" dirty="0">
                <a:latin typeface="+mj-lt"/>
              </a:rPr>
              <a:t>Requires four steps</a:t>
            </a:r>
          </a:p>
          <a:p>
            <a:pPr lvl="1"/>
            <a:r>
              <a:rPr lang="en-US" sz="2400" dirty="0">
                <a:latin typeface="+mj-lt"/>
              </a:rPr>
              <a:t>Primary stain, a mordant, a decolorizer, and a counterstain</a:t>
            </a:r>
          </a:p>
          <a:p>
            <a:pPr lvl="2"/>
            <a:r>
              <a:rPr lang="en-US" sz="2000" dirty="0">
                <a:latin typeface="+mj-lt"/>
              </a:rPr>
              <a:t>Mordant</a:t>
            </a:r>
            <a:r>
              <a:rPr lang="en-US" dirty="0">
                <a:latin typeface="+mj-lt"/>
                <a:cs typeface="Times New Roman"/>
              </a:rPr>
              <a:t>—</a:t>
            </a:r>
            <a:r>
              <a:rPr lang="en-US" sz="2000" dirty="0">
                <a:latin typeface="+mj-lt"/>
              </a:rPr>
              <a:t>fixes dyes to the structures (cell wall)</a:t>
            </a:r>
          </a:p>
          <a:p>
            <a:pPr lvl="2"/>
            <a:r>
              <a:rPr lang="en-US" sz="2000" dirty="0">
                <a:latin typeface="+mj-lt"/>
              </a:rPr>
              <a:t>Primary stain usually crystal violet</a:t>
            </a:r>
          </a:p>
          <a:p>
            <a:pPr lvl="2"/>
            <a:r>
              <a:rPr lang="en-US" sz="2000" dirty="0">
                <a:latin typeface="+mj-lt"/>
              </a:rPr>
              <a:t>Mordant</a:t>
            </a:r>
            <a:r>
              <a:rPr lang="en-US" dirty="0">
                <a:latin typeface="+mj-lt"/>
                <a:cs typeface="Times New Roman"/>
              </a:rPr>
              <a:t>—</a:t>
            </a:r>
            <a:r>
              <a:rPr lang="en-US" sz="2000" dirty="0">
                <a:latin typeface="+mj-lt"/>
              </a:rPr>
              <a:t>Gram’s iodine solution</a:t>
            </a:r>
          </a:p>
          <a:p>
            <a:pPr lvl="2"/>
            <a:r>
              <a:rPr lang="en-US" sz="2000" dirty="0" err="1">
                <a:latin typeface="+mj-lt"/>
              </a:rPr>
              <a:t>Decolorizer</a:t>
            </a:r>
            <a:r>
              <a:rPr lang="en-US" dirty="0">
                <a:latin typeface="+mj-lt"/>
                <a:cs typeface="Times New Roman"/>
              </a:rPr>
              <a:t>—</a:t>
            </a:r>
            <a:r>
              <a:rPr lang="en-US" sz="2000" dirty="0">
                <a:latin typeface="+mj-lt"/>
              </a:rPr>
              <a:t>95% ethanol or acetone</a:t>
            </a:r>
          </a:p>
          <a:p>
            <a:pPr lvl="2"/>
            <a:r>
              <a:rPr lang="en-US" sz="2000" dirty="0">
                <a:latin typeface="+mj-lt"/>
              </a:rPr>
              <a:t>Counterstain</a:t>
            </a:r>
            <a:r>
              <a:rPr lang="en-US" dirty="0">
                <a:latin typeface="+mj-lt"/>
                <a:cs typeface="Times New Roman"/>
              </a:rPr>
              <a:t>—</a:t>
            </a:r>
            <a:r>
              <a:rPr lang="en-US" sz="2000" dirty="0">
                <a:latin typeface="+mj-lt"/>
              </a:rPr>
              <a:t>basic fuchsin or safranin</a:t>
            </a:r>
          </a:p>
          <a:p>
            <a:pPr lvl="1"/>
            <a:endParaRPr lang="en-US" dirty="0">
              <a:latin typeface="+mj-lt"/>
            </a:endParaRPr>
          </a:p>
          <a:p>
            <a:pPr lvl="1"/>
            <a:endParaRPr lang="en-US" dirty="0">
              <a:latin typeface="+mj-lt"/>
            </a:endParaRPr>
          </a:p>
        </p:txBody>
      </p:sp>
      <p:pic>
        <p:nvPicPr>
          <p:cNvPr id="4" name="Picture 3"/>
          <p:cNvPicPr>
            <a:picLocks noChangeAspect="1"/>
          </p:cNvPicPr>
          <p:nvPr/>
        </p:nvPicPr>
        <p:blipFill>
          <a:blip r:embed="rId3"/>
          <a:stretch>
            <a:fillRect/>
          </a:stretch>
        </p:blipFill>
        <p:spPr>
          <a:xfrm>
            <a:off x="6456218" y="4724399"/>
            <a:ext cx="2549238" cy="1752601"/>
          </a:xfrm>
          <a:prstGeom prst="rect">
            <a:avLst/>
          </a:prstGeom>
        </p:spPr>
      </p:pic>
    </p:spTree>
    <p:custDataLst>
      <p:tags r:id="rId1"/>
    </p:custDataLst>
    <p:extLst>
      <p:ext uri="{BB962C8B-B14F-4D97-AF65-F5344CB8AC3E}">
        <p14:creationId xmlns:p14="http://schemas.microsoft.com/office/powerpoint/2010/main" val="3824742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Bacterial</a:t>
            </a:r>
          </a:p>
        </p:txBody>
      </p:sp>
      <p:sp>
        <p:nvSpPr>
          <p:cNvPr id="3" name="Content Placeholder 2"/>
          <p:cNvSpPr>
            <a:spLocks noGrp="1"/>
          </p:cNvSpPr>
          <p:nvPr>
            <p:ph idx="1"/>
          </p:nvPr>
        </p:nvSpPr>
        <p:spPr>
          <a:xfrm>
            <a:off x="228600" y="1143000"/>
            <a:ext cx="8458200" cy="4525963"/>
          </a:xfrm>
        </p:spPr>
        <p:txBody>
          <a:bodyPr>
            <a:normAutofit/>
          </a:bodyPr>
          <a:lstStyle/>
          <a:p>
            <a:r>
              <a:rPr lang="en-US" sz="2800" dirty="0">
                <a:solidFill>
                  <a:schemeClr val="tx1"/>
                </a:solidFill>
                <a:latin typeface="+mj-lt"/>
              </a:rPr>
              <a:t>Prokaryotic</a:t>
            </a:r>
            <a:r>
              <a:rPr lang="en-US" sz="2800" dirty="0">
                <a:solidFill>
                  <a:schemeClr val="tx1"/>
                </a:solidFill>
                <a:latin typeface="+mj-lt"/>
                <a:cs typeface="Times New Roman"/>
              </a:rPr>
              <a:t>—</a:t>
            </a:r>
            <a:r>
              <a:rPr lang="en-US" sz="2800" dirty="0">
                <a:solidFill>
                  <a:schemeClr val="tx1"/>
                </a:solidFill>
                <a:latin typeface="+mj-lt"/>
              </a:rPr>
              <a:t>no nuclear membrane</a:t>
            </a:r>
          </a:p>
          <a:p>
            <a:pPr lvl="1"/>
            <a:r>
              <a:rPr lang="en-US" sz="2400" dirty="0">
                <a:solidFill>
                  <a:schemeClr val="tx1"/>
                </a:solidFill>
                <a:latin typeface="+mj-lt"/>
              </a:rPr>
              <a:t>Most cellular organelles are absent, except cell walls, plasma membranes, and ribosomes.</a:t>
            </a:r>
          </a:p>
          <a:p>
            <a:pPr lvl="1"/>
            <a:r>
              <a:rPr lang="en-US" sz="2400" dirty="0">
                <a:solidFill>
                  <a:schemeClr val="tx1"/>
                </a:solidFill>
                <a:latin typeface="+mj-lt"/>
              </a:rPr>
              <a:t>Some may contain capsules and flagella and can develop endospores.</a:t>
            </a:r>
          </a:p>
          <a:p>
            <a:pPr>
              <a:spcBef>
                <a:spcPts val="0"/>
              </a:spcBef>
            </a:pPr>
            <a:r>
              <a:rPr lang="en-US" sz="2800" dirty="0">
                <a:solidFill>
                  <a:schemeClr val="tx1"/>
                </a:solidFill>
                <a:latin typeface="+mj-lt"/>
              </a:rPr>
              <a:t>Have requirements for temperature, pH, oxygen tension, and nutrition</a:t>
            </a:r>
          </a:p>
          <a:p>
            <a:pPr lvl="1">
              <a:spcBef>
                <a:spcPts val="0"/>
              </a:spcBef>
            </a:pPr>
            <a:r>
              <a:rPr lang="en-US" sz="2400" dirty="0">
                <a:solidFill>
                  <a:schemeClr val="tx1"/>
                </a:solidFill>
                <a:latin typeface="+mj-lt"/>
              </a:rPr>
              <a:t>Considered when collecting and preparing samples</a:t>
            </a:r>
          </a:p>
          <a:p>
            <a:pPr lvl="1">
              <a:spcBef>
                <a:spcPts val="0"/>
              </a:spcBef>
            </a:pPr>
            <a:r>
              <a:rPr lang="en-US" sz="2400" dirty="0">
                <a:solidFill>
                  <a:schemeClr val="tx1"/>
                </a:solidFill>
                <a:latin typeface="+mj-lt"/>
              </a:rPr>
              <a:t>Used to help identify samples</a:t>
            </a:r>
          </a:p>
          <a:p>
            <a:pPr lvl="1"/>
            <a:endParaRPr lang="en-US" dirty="0">
              <a:solidFill>
                <a:schemeClr val="tx1"/>
              </a:solidFill>
              <a:latin typeface="+mj-lt"/>
            </a:endParaRPr>
          </a:p>
          <a:p>
            <a:endParaRPr lang="en-US" dirty="0">
              <a:solidFill>
                <a:schemeClr val="tx1"/>
              </a:solidFill>
              <a:latin typeface="+mj-lt"/>
            </a:endParaRPr>
          </a:p>
        </p:txBody>
      </p:sp>
      <p:pic>
        <p:nvPicPr>
          <p:cNvPr id="4" name="Picture 3"/>
          <p:cNvPicPr>
            <a:picLocks noChangeAspect="1"/>
          </p:cNvPicPr>
          <p:nvPr/>
        </p:nvPicPr>
        <p:blipFill>
          <a:blip r:embed="rId3"/>
          <a:stretch>
            <a:fillRect/>
          </a:stretch>
        </p:blipFill>
        <p:spPr>
          <a:xfrm>
            <a:off x="5285013" y="4724400"/>
            <a:ext cx="3673929" cy="2057400"/>
          </a:xfrm>
          <a:prstGeom prst="rect">
            <a:avLst/>
          </a:prstGeom>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do bacteria stain differently?</a:t>
            </a:r>
          </a:p>
        </p:txBody>
      </p:sp>
      <p:sp>
        <p:nvSpPr>
          <p:cNvPr id="3" name="Content Placeholder 2"/>
          <p:cNvSpPr>
            <a:spLocks noGrp="1"/>
          </p:cNvSpPr>
          <p:nvPr>
            <p:ph idx="1"/>
          </p:nvPr>
        </p:nvSpPr>
        <p:spPr>
          <a:xfrm>
            <a:off x="304800" y="1600200"/>
            <a:ext cx="8382000" cy="2743199"/>
          </a:xfrm>
        </p:spPr>
        <p:txBody>
          <a:bodyPr>
            <a:normAutofit fontScale="77500" lnSpcReduction="20000"/>
          </a:bodyPr>
          <a:lstStyle/>
          <a:p>
            <a:r>
              <a:rPr lang="en-US" dirty="0"/>
              <a:t>Gram-positive and Gram-negative bacteria stain differently because of fundamental differences in the structure of their cell walls. </a:t>
            </a:r>
          </a:p>
          <a:p>
            <a:pPr lvl="1"/>
            <a:r>
              <a:rPr lang="en-US" b="1" dirty="0"/>
              <a:t>Gram-positive cell wall</a:t>
            </a:r>
            <a:r>
              <a:rPr lang="en-US" dirty="0"/>
              <a:t> appears as a broad, dense wall 20-80 nm thick and consisting of numerous interconnecting layers of peptidoglycan</a:t>
            </a:r>
          </a:p>
          <a:p>
            <a:pPr lvl="1"/>
            <a:r>
              <a:rPr lang="en-US" b="1" dirty="0"/>
              <a:t>Gram-negative cell wall</a:t>
            </a:r>
            <a:r>
              <a:rPr lang="en-US" dirty="0"/>
              <a:t>, on the other hand, contains only 2-3 layers of peptidoglycan and is surrounded by an outer membrane composed of phospholipids, lipopolysaccharide, lipoprotein, and proteins</a:t>
            </a:r>
          </a:p>
        </p:txBody>
      </p:sp>
      <p:pic>
        <p:nvPicPr>
          <p:cNvPr id="4" name="Picture 3"/>
          <p:cNvPicPr>
            <a:picLocks noChangeAspect="1"/>
          </p:cNvPicPr>
          <p:nvPr/>
        </p:nvPicPr>
        <p:blipFill>
          <a:blip r:embed="rId3"/>
          <a:stretch>
            <a:fillRect/>
          </a:stretch>
        </p:blipFill>
        <p:spPr>
          <a:xfrm>
            <a:off x="2057400" y="4419600"/>
            <a:ext cx="5424054" cy="2209800"/>
          </a:xfrm>
          <a:prstGeom prst="rect">
            <a:avLst/>
          </a:prstGeom>
        </p:spPr>
      </p:pic>
    </p:spTree>
    <p:custDataLst>
      <p:tags r:id="rId1"/>
    </p:custDataLst>
    <p:extLst>
      <p:ext uri="{BB962C8B-B14F-4D97-AF65-F5344CB8AC3E}">
        <p14:creationId xmlns:p14="http://schemas.microsoft.com/office/powerpoint/2010/main" val="4180990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j-lt"/>
              </a:rPr>
              <a:t>Gram Stain Procedure</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157" y="1295400"/>
            <a:ext cx="4503737" cy="5426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2157" y="2057400"/>
            <a:ext cx="4572000" cy="369332"/>
          </a:xfrm>
          <a:prstGeom prst="rect">
            <a:avLst/>
          </a:prstGeom>
        </p:spPr>
        <p:txBody>
          <a:bodyPr>
            <a:spAutoFit/>
          </a:bodyPr>
          <a:lstStyle/>
          <a:p>
            <a:r>
              <a:rPr lang="en-US" dirty="0">
                <a:hlinkClick r:id="rId4"/>
              </a:rPr>
              <a:t>Video</a:t>
            </a:r>
            <a:endParaRPr lang="en-US" dirty="0"/>
          </a:p>
        </p:txBody>
      </p:sp>
      <p:sp>
        <p:nvSpPr>
          <p:cNvPr id="5" name="Rectangle 4"/>
          <p:cNvSpPr/>
          <p:nvPr/>
        </p:nvSpPr>
        <p:spPr>
          <a:xfrm>
            <a:off x="212157" y="1552853"/>
            <a:ext cx="990600" cy="369332"/>
          </a:xfrm>
          <a:prstGeom prst="rect">
            <a:avLst/>
          </a:prstGeom>
        </p:spPr>
        <p:txBody>
          <a:bodyPr wrap="square">
            <a:spAutoFit/>
          </a:bodyPr>
          <a:lstStyle/>
          <a:p>
            <a:r>
              <a:rPr lang="en-US" dirty="0">
                <a:hlinkClick r:id="rId5"/>
              </a:rPr>
              <a:t>Video</a:t>
            </a:r>
            <a:endParaRPr lang="en-US" dirty="0"/>
          </a:p>
        </p:txBody>
      </p:sp>
    </p:spTree>
    <p:custDataLst>
      <p:tags r:id="rId1"/>
    </p:custDataLst>
    <p:extLst>
      <p:ext uri="{BB962C8B-B14F-4D97-AF65-F5344CB8AC3E}">
        <p14:creationId xmlns:p14="http://schemas.microsoft.com/office/powerpoint/2010/main" val="7240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Gram Stain Interpretation</a:t>
            </a:r>
          </a:p>
        </p:txBody>
      </p:sp>
      <p:sp>
        <p:nvSpPr>
          <p:cNvPr id="3" name="Content Placeholder 2"/>
          <p:cNvSpPr>
            <a:spLocks noGrp="1"/>
          </p:cNvSpPr>
          <p:nvPr>
            <p:ph idx="1"/>
          </p:nvPr>
        </p:nvSpPr>
        <p:spPr/>
        <p:txBody>
          <a:bodyPr/>
          <a:lstStyle/>
          <a:p>
            <a:r>
              <a:rPr lang="en-US" dirty="0">
                <a:latin typeface="+mj-lt"/>
              </a:rPr>
              <a:t>Gram-positive	</a:t>
            </a:r>
          </a:p>
          <a:p>
            <a:pPr lvl="1"/>
            <a:r>
              <a:rPr lang="en-US" dirty="0">
                <a:latin typeface="+mj-lt"/>
              </a:rPr>
              <a:t>Bacteria that retain the violet-iodine complex stain purple.</a:t>
            </a:r>
          </a:p>
          <a:p>
            <a:endParaRPr lang="en-US" b="1" dirty="0">
              <a:solidFill>
                <a:srgbClr val="FF0000"/>
              </a:solidFill>
              <a:latin typeface="+mj-lt"/>
            </a:endParaRPr>
          </a:p>
        </p:txBody>
      </p:sp>
      <p:pic>
        <p:nvPicPr>
          <p:cNvPr id="3074" name="Picture 2" descr="Illustration of typical staining pattern of gram-positive Actinomyces bacteria.&#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334888"/>
            <a:ext cx="3357727" cy="229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377646" y="5806966"/>
            <a:ext cx="4572000" cy="276999"/>
          </a:xfrm>
          <a:prstGeom prst="rect">
            <a:avLst/>
          </a:prstGeom>
        </p:spPr>
        <p:txBody>
          <a:bodyPr>
            <a:spAutoFit/>
          </a:bodyPr>
          <a:lstStyle/>
          <a:p>
            <a:pPr algn="just"/>
            <a:r>
              <a:rPr lang="en-US" sz="1200" dirty="0">
                <a:solidFill>
                  <a:srgbClr val="221E1F"/>
                </a:solidFill>
                <a:latin typeface="Univers"/>
              </a:rPr>
              <a:t>Typical staining pattern of gram-positive </a:t>
            </a:r>
            <a:r>
              <a:rPr lang="en-US" sz="1200" i="1" dirty="0" err="1">
                <a:solidFill>
                  <a:srgbClr val="221E1F"/>
                </a:solidFill>
                <a:latin typeface="Univers"/>
              </a:rPr>
              <a:t>Actinomyces</a:t>
            </a:r>
            <a:r>
              <a:rPr lang="en-US" sz="1200" i="1" dirty="0">
                <a:solidFill>
                  <a:srgbClr val="221E1F"/>
                </a:solidFill>
                <a:latin typeface="Univers"/>
              </a:rPr>
              <a:t> </a:t>
            </a:r>
            <a:r>
              <a:rPr lang="en-US" sz="1200" dirty="0">
                <a:solidFill>
                  <a:srgbClr val="221E1F"/>
                </a:solidFill>
                <a:latin typeface="Univers"/>
              </a:rPr>
              <a:t>bacteria </a:t>
            </a:r>
            <a:endParaRPr lang="en-US" sz="1200" dirty="0"/>
          </a:p>
        </p:txBody>
      </p:sp>
    </p:spTree>
    <p:custDataLst>
      <p:tags r:id="rId1"/>
    </p:custDataLst>
    <p:extLst>
      <p:ext uri="{BB962C8B-B14F-4D97-AF65-F5344CB8AC3E}">
        <p14:creationId xmlns:p14="http://schemas.microsoft.com/office/powerpoint/2010/main" val="3083614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j-lt"/>
              </a:rPr>
              <a:t>Gram Stain Interpretation</a:t>
            </a:r>
          </a:p>
        </p:txBody>
      </p:sp>
      <p:sp>
        <p:nvSpPr>
          <p:cNvPr id="3" name="Content Placeholder 2"/>
          <p:cNvSpPr>
            <a:spLocks noGrp="1"/>
          </p:cNvSpPr>
          <p:nvPr>
            <p:ph idx="1"/>
          </p:nvPr>
        </p:nvSpPr>
        <p:spPr/>
        <p:txBody>
          <a:bodyPr/>
          <a:lstStyle/>
          <a:p>
            <a:r>
              <a:rPr lang="en-US" dirty="0">
                <a:latin typeface="+mj-lt"/>
              </a:rPr>
              <a:t>Gram-negative</a:t>
            </a:r>
          </a:p>
          <a:p>
            <a:pPr lvl="1"/>
            <a:r>
              <a:rPr lang="en-US" dirty="0">
                <a:latin typeface="+mj-lt"/>
              </a:rPr>
              <a:t>Loose the crystal-violet or purple color and stain red</a:t>
            </a:r>
          </a:p>
          <a:p>
            <a:pPr marL="0" indent="0">
              <a:buNone/>
            </a:pPr>
            <a:endParaRPr lang="en-US" b="1" dirty="0">
              <a:solidFill>
                <a:srgbClr val="FF0000"/>
              </a:solidFill>
              <a:latin typeface="+mj-lt"/>
            </a:endParaRPr>
          </a:p>
        </p:txBody>
      </p:sp>
      <p:pic>
        <p:nvPicPr>
          <p:cNvPr id="4098" name="Picture 2" descr="Illustration of typical staining pattern of gram-negative Yersinia bacteria.&#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091049"/>
            <a:ext cx="3648075" cy="243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362200" y="5617150"/>
            <a:ext cx="4572000" cy="276999"/>
          </a:xfrm>
          <a:prstGeom prst="rect">
            <a:avLst/>
          </a:prstGeom>
        </p:spPr>
        <p:txBody>
          <a:bodyPr>
            <a:spAutoFit/>
          </a:bodyPr>
          <a:lstStyle/>
          <a:p>
            <a:pPr algn="just"/>
            <a:r>
              <a:rPr lang="en-US" sz="1200" dirty="0">
                <a:solidFill>
                  <a:srgbClr val="221E1F"/>
                </a:solidFill>
                <a:latin typeface="Univers"/>
              </a:rPr>
              <a:t>Typical staining pattern of gram-negative </a:t>
            </a:r>
            <a:r>
              <a:rPr lang="en-US" sz="1200" i="1" dirty="0">
                <a:solidFill>
                  <a:srgbClr val="221E1F"/>
                </a:solidFill>
                <a:latin typeface="Univers"/>
              </a:rPr>
              <a:t>Yersinia </a:t>
            </a:r>
            <a:r>
              <a:rPr lang="en-US" sz="1200" dirty="0">
                <a:solidFill>
                  <a:srgbClr val="221E1F"/>
                </a:solidFill>
                <a:latin typeface="Univers"/>
              </a:rPr>
              <a:t>bacteria </a:t>
            </a:r>
            <a:endParaRPr lang="en-US" sz="1200" dirty="0"/>
          </a:p>
        </p:txBody>
      </p:sp>
    </p:spTree>
    <p:custDataLst>
      <p:tags r:id="rId1"/>
    </p:custDataLst>
    <p:extLst>
      <p:ext uri="{BB962C8B-B14F-4D97-AF65-F5344CB8AC3E}">
        <p14:creationId xmlns:p14="http://schemas.microsoft.com/office/powerpoint/2010/main" val="191328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Potassium Hydroxide Test (KOH)</a:t>
            </a:r>
          </a:p>
        </p:txBody>
      </p:sp>
      <p:sp>
        <p:nvSpPr>
          <p:cNvPr id="3" name="Content Placeholder 2"/>
          <p:cNvSpPr>
            <a:spLocks noGrp="1"/>
          </p:cNvSpPr>
          <p:nvPr>
            <p:ph idx="1"/>
          </p:nvPr>
        </p:nvSpPr>
        <p:spPr>
          <a:xfrm>
            <a:off x="457200" y="1646237"/>
            <a:ext cx="8229600" cy="4525963"/>
          </a:xfrm>
        </p:spPr>
        <p:txBody>
          <a:bodyPr/>
          <a:lstStyle/>
          <a:p>
            <a:r>
              <a:rPr lang="en-US" dirty="0">
                <a:latin typeface="+mj-lt"/>
              </a:rPr>
              <a:t>Determines the true Gram status </a:t>
            </a:r>
          </a:p>
          <a:p>
            <a:r>
              <a:rPr lang="en-US" dirty="0">
                <a:latin typeface="+mj-lt"/>
              </a:rPr>
              <a:t>Gram variable reaction</a:t>
            </a:r>
          </a:p>
          <a:p>
            <a:pPr lvl="1"/>
            <a:r>
              <a:rPr lang="en-US" dirty="0">
                <a:latin typeface="+mj-lt"/>
              </a:rPr>
              <a:t>May be because of excessive decolorization, an overly thick sample, excessive heat fixing, old cultures, or poor-quality stain</a:t>
            </a:r>
          </a:p>
        </p:txBody>
      </p:sp>
    </p:spTree>
    <p:custDataLst>
      <p:tags r:id="rId1"/>
    </p:custDataLst>
    <p:extLst>
      <p:ext uri="{BB962C8B-B14F-4D97-AF65-F5344CB8AC3E}">
        <p14:creationId xmlns:p14="http://schemas.microsoft.com/office/powerpoint/2010/main" val="2176866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3" name="Content Placeholder 2"/>
          <p:cNvSpPr>
            <a:spLocks noGrp="1"/>
          </p:cNvSpPr>
          <p:nvPr>
            <p:ph idx="1"/>
          </p:nvPr>
        </p:nvSpPr>
        <p:spPr/>
        <p:txBody>
          <a:bodyPr/>
          <a:lstStyle/>
          <a:p>
            <a:r>
              <a:rPr lang="en-US" dirty="0"/>
              <a:t>How many stains are in a grams stain kit?</a:t>
            </a:r>
          </a:p>
        </p:txBody>
      </p:sp>
    </p:spTree>
    <p:custDataLst>
      <p:tags r:id="rId1"/>
    </p:custDataLst>
    <p:extLst>
      <p:ext uri="{BB962C8B-B14F-4D97-AF65-F5344CB8AC3E}">
        <p14:creationId xmlns:p14="http://schemas.microsoft.com/office/powerpoint/2010/main" val="3099475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j-lt"/>
              </a:rPr>
              <a:t>Potassium Hydroxide Test</a:t>
            </a:r>
          </a:p>
        </p:txBody>
      </p:sp>
      <p:sp>
        <p:nvSpPr>
          <p:cNvPr id="3" name="Content Placeholder 2"/>
          <p:cNvSpPr>
            <a:spLocks noGrp="1"/>
          </p:cNvSpPr>
          <p:nvPr>
            <p:ph idx="1"/>
          </p:nvPr>
        </p:nvSpPr>
        <p:spPr>
          <a:xfrm>
            <a:off x="457200" y="1646237"/>
            <a:ext cx="8229600" cy="4525963"/>
          </a:xfrm>
        </p:spPr>
        <p:txBody>
          <a:bodyPr>
            <a:normAutofit/>
          </a:bodyPr>
          <a:lstStyle/>
          <a:p>
            <a:r>
              <a:rPr lang="en-US" dirty="0">
                <a:latin typeface="+mj-lt"/>
              </a:rPr>
              <a:t>A loopful (or two) of 3% KOH solution placed on slide</a:t>
            </a:r>
          </a:p>
          <a:p>
            <a:r>
              <a:rPr lang="en-US" dirty="0">
                <a:latin typeface="+mj-lt"/>
              </a:rPr>
              <a:t>A generous quantity of surface growth from culture transferred to the KOH</a:t>
            </a:r>
          </a:p>
          <a:p>
            <a:r>
              <a:rPr lang="en-US" dirty="0">
                <a:latin typeface="+mj-lt"/>
              </a:rPr>
              <a:t>Stir specimen (30 seconds to 2 minutes)</a:t>
            </a:r>
          </a:p>
          <a:p>
            <a:pPr lvl="1"/>
            <a:r>
              <a:rPr lang="en-US" dirty="0">
                <a:latin typeface="+mj-lt"/>
              </a:rPr>
              <a:t> Then gently lift the loop</a:t>
            </a:r>
          </a:p>
          <a:p>
            <a:pPr lvl="2"/>
            <a:r>
              <a:rPr lang="en-US" dirty="0">
                <a:latin typeface="+mj-lt"/>
              </a:rPr>
              <a:t>Gram-negative develop a mucoid appearance and produce a sticky strand</a:t>
            </a:r>
          </a:p>
          <a:p>
            <a:pPr lvl="2"/>
            <a:r>
              <a:rPr lang="en-US" dirty="0">
                <a:latin typeface="+mj-lt"/>
              </a:rPr>
              <a:t>Gram-positive</a:t>
            </a:r>
            <a:r>
              <a:rPr lang="en-US" dirty="0">
                <a:latin typeface="+mj-lt"/>
                <a:cs typeface="Times New Roman"/>
              </a:rPr>
              <a:t>—</a:t>
            </a:r>
            <a:r>
              <a:rPr lang="en-US" dirty="0">
                <a:latin typeface="+mj-lt"/>
              </a:rPr>
              <a:t>mixture remains homogeneous, no strand</a:t>
            </a:r>
          </a:p>
          <a:p>
            <a:pPr lvl="2"/>
            <a:endParaRPr lang="en-US" dirty="0">
              <a:latin typeface="+mj-lt"/>
            </a:endParaRPr>
          </a:p>
        </p:txBody>
      </p:sp>
    </p:spTree>
    <p:custDataLst>
      <p:tags r:id="rId1"/>
    </p:custDataLst>
    <p:extLst>
      <p:ext uri="{BB962C8B-B14F-4D97-AF65-F5344CB8AC3E}">
        <p14:creationId xmlns:p14="http://schemas.microsoft.com/office/powerpoint/2010/main" val="1265445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Oxidase Test</a:t>
            </a:r>
          </a:p>
        </p:txBody>
      </p:sp>
      <p:sp>
        <p:nvSpPr>
          <p:cNvPr id="3" name="Content Placeholder 2"/>
          <p:cNvSpPr>
            <a:spLocks noGrp="1"/>
          </p:cNvSpPr>
          <p:nvPr>
            <p:ph idx="1"/>
          </p:nvPr>
        </p:nvSpPr>
        <p:spPr/>
        <p:txBody>
          <a:bodyPr/>
          <a:lstStyle/>
          <a:p>
            <a:r>
              <a:rPr lang="en-US" dirty="0"/>
              <a:t>Supplies</a:t>
            </a:r>
          </a:p>
          <a:p>
            <a:pPr lvl="1"/>
            <a:r>
              <a:rPr lang="en-US" dirty="0"/>
              <a:t>Chemical-1% </a:t>
            </a:r>
            <a:r>
              <a:rPr lang="en-US" dirty="0" err="1"/>
              <a:t>tetramethyl</a:t>
            </a:r>
            <a:r>
              <a:rPr lang="en-US" dirty="0"/>
              <a:t>-p-</a:t>
            </a:r>
            <a:r>
              <a:rPr lang="en-US" dirty="0" err="1"/>
              <a:t>phenylendiamine</a:t>
            </a:r>
            <a:endParaRPr lang="en-US" dirty="0"/>
          </a:p>
          <a:p>
            <a:pPr lvl="1"/>
            <a:r>
              <a:rPr lang="en-US" dirty="0"/>
              <a:t>Filter paper</a:t>
            </a:r>
          </a:p>
          <a:p>
            <a:pPr lvl="1"/>
            <a:r>
              <a:rPr lang="en-US" dirty="0"/>
              <a:t>Sampler</a:t>
            </a:r>
          </a:p>
          <a:p>
            <a:pPr lvl="1"/>
            <a:r>
              <a:rPr lang="en-US" dirty="0"/>
              <a:t>Sterile loop</a:t>
            </a:r>
          </a:p>
          <a:p>
            <a:r>
              <a:rPr lang="en-US" dirty="0"/>
              <a:t>Procedures</a:t>
            </a:r>
          </a:p>
          <a:p>
            <a:pPr lvl="1"/>
            <a:r>
              <a:rPr lang="en-US" dirty="0">
                <a:hlinkClick r:id="rId3"/>
              </a:rPr>
              <a:t>Oxidase Test</a:t>
            </a:r>
            <a:endParaRPr lang="en-US" dirty="0"/>
          </a:p>
          <a:p>
            <a:pPr marL="457200" lvl="1" indent="0">
              <a:buNone/>
            </a:pPr>
            <a:endParaRPr lang="en-US" dirty="0"/>
          </a:p>
          <a:p>
            <a:endParaRPr lang="en-US" dirty="0"/>
          </a:p>
        </p:txBody>
      </p:sp>
    </p:spTree>
    <p:custDataLst>
      <p:tags r:id="rId1"/>
    </p:custDataLst>
    <p:extLst>
      <p:ext uri="{BB962C8B-B14F-4D97-AF65-F5344CB8AC3E}">
        <p14:creationId xmlns:p14="http://schemas.microsoft.com/office/powerpoint/2010/main" val="191140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p>
            <a:r>
              <a:rPr lang="en-US" dirty="0"/>
              <a:t>Culture Techniques</a:t>
            </a:r>
          </a:p>
        </p:txBody>
      </p:sp>
      <p:sp>
        <p:nvSpPr>
          <p:cNvPr id="3" name="Subtitle 2"/>
          <p:cNvSpPr>
            <a:spLocks noGrp="1"/>
          </p:cNvSpPr>
          <p:nvPr>
            <p:ph type="subTitle" idx="1"/>
          </p:nvPr>
        </p:nvSpPr>
        <p:spPr>
          <a:xfrm>
            <a:off x="1371600" y="3886200"/>
            <a:ext cx="6781800" cy="1752600"/>
          </a:xfrm>
        </p:spPr>
        <p:txBody>
          <a:bodyPr>
            <a:normAutofit/>
          </a:bodyPr>
          <a:lstStyle/>
          <a:p>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55586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j-lt"/>
              </a:rPr>
              <a:t>Culturing Specimens</a:t>
            </a:r>
          </a:p>
        </p:txBody>
      </p:sp>
      <p:sp>
        <p:nvSpPr>
          <p:cNvPr id="3" name="Content Placeholder 2"/>
          <p:cNvSpPr>
            <a:spLocks noGrp="1"/>
          </p:cNvSpPr>
          <p:nvPr>
            <p:ph idx="1"/>
          </p:nvPr>
        </p:nvSpPr>
        <p:spPr/>
        <p:txBody>
          <a:bodyPr>
            <a:normAutofit/>
          </a:bodyPr>
          <a:lstStyle/>
          <a:p>
            <a:r>
              <a:rPr lang="en-US" dirty="0">
                <a:solidFill>
                  <a:schemeClr val="tx1"/>
                </a:solidFill>
                <a:latin typeface="+mj-lt"/>
              </a:rPr>
              <a:t>A systematic approach is needed to identify pathogenic bacteria.</a:t>
            </a:r>
          </a:p>
          <a:p>
            <a:r>
              <a:rPr lang="en-US" dirty="0">
                <a:solidFill>
                  <a:schemeClr val="tx1"/>
                </a:solidFill>
                <a:latin typeface="+mj-lt"/>
              </a:rPr>
              <a:t>Develop flowcharts for use in the clinic for the most commonly seen bacteria.</a:t>
            </a:r>
          </a:p>
          <a:p>
            <a:pPr lvl="1"/>
            <a:r>
              <a:rPr lang="en-US" dirty="0">
                <a:solidFill>
                  <a:schemeClr val="tx1"/>
                </a:solidFill>
                <a:latin typeface="+mj-lt"/>
              </a:rPr>
              <a:t>Include tests to differentiate those bacteria</a:t>
            </a:r>
          </a:p>
          <a:p>
            <a:pPr lvl="1">
              <a:buNone/>
            </a:pPr>
            <a:r>
              <a:rPr lang="en-US" dirty="0">
                <a:solidFill>
                  <a:schemeClr val="tx1"/>
                </a:solidFill>
                <a:latin typeface="+mj-lt"/>
              </a:rPr>
              <a:t> </a:t>
            </a:r>
          </a:p>
        </p:txBody>
      </p:sp>
    </p:spTree>
    <p:custDataLst>
      <p:tags r:id="rId1"/>
    </p:custDataLst>
    <p:extLst>
      <p:ext uri="{BB962C8B-B14F-4D97-AF65-F5344CB8AC3E}">
        <p14:creationId xmlns:p14="http://schemas.microsoft.com/office/powerpoint/2010/main" val="93836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Oxygen Requirements</a:t>
            </a:r>
          </a:p>
        </p:txBody>
      </p:sp>
      <p:sp>
        <p:nvSpPr>
          <p:cNvPr id="3" name="Content Placeholder 2"/>
          <p:cNvSpPr>
            <a:spLocks noGrp="1"/>
          </p:cNvSpPr>
          <p:nvPr>
            <p:ph idx="1"/>
          </p:nvPr>
        </p:nvSpPr>
        <p:spPr>
          <a:xfrm>
            <a:off x="457200" y="1600200"/>
            <a:ext cx="8458200" cy="4525963"/>
          </a:xfrm>
        </p:spPr>
        <p:txBody>
          <a:bodyPr>
            <a:normAutofit/>
          </a:bodyPr>
          <a:lstStyle/>
          <a:p>
            <a:r>
              <a:rPr lang="en-US" dirty="0">
                <a:solidFill>
                  <a:schemeClr val="tx1"/>
                </a:solidFill>
                <a:latin typeface="+mj-lt"/>
              </a:rPr>
              <a:t>Obligate aerobes</a:t>
            </a:r>
            <a:r>
              <a:rPr lang="en-US" dirty="0">
                <a:solidFill>
                  <a:schemeClr val="tx1"/>
                </a:solidFill>
                <a:latin typeface="+mj-lt"/>
                <a:cs typeface="Times New Roman"/>
              </a:rPr>
              <a:t>—</a:t>
            </a:r>
            <a:r>
              <a:rPr lang="en-US" dirty="0">
                <a:solidFill>
                  <a:schemeClr val="tx1"/>
                </a:solidFill>
                <a:latin typeface="+mj-lt"/>
              </a:rPr>
              <a:t>require O</a:t>
            </a:r>
            <a:r>
              <a:rPr lang="en-US" baseline="-25000" dirty="0">
                <a:solidFill>
                  <a:schemeClr val="tx1"/>
                </a:solidFill>
                <a:latin typeface="+mj-lt"/>
              </a:rPr>
              <a:t>2</a:t>
            </a:r>
            <a:r>
              <a:rPr lang="en-US" dirty="0">
                <a:solidFill>
                  <a:schemeClr val="tx1"/>
                </a:solidFill>
                <a:latin typeface="+mj-lt"/>
              </a:rPr>
              <a:t> to survive</a:t>
            </a:r>
          </a:p>
          <a:p>
            <a:r>
              <a:rPr lang="en-US" dirty="0">
                <a:solidFill>
                  <a:schemeClr val="tx1"/>
                </a:solidFill>
                <a:latin typeface="+mj-lt"/>
              </a:rPr>
              <a:t>Obligate anaerobes</a:t>
            </a:r>
            <a:r>
              <a:rPr lang="en-US" dirty="0">
                <a:solidFill>
                  <a:schemeClr val="tx1"/>
                </a:solidFill>
                <a:latin typeface="+mj-lt"/>
                <a:cs typeface="Times New Roman"/>
              </a:rPr>
              <a:t>—</a:t>
            </a:r>
            <a:r>
              <a:rPr lang="en-US" dirty="0">
                <a:solidFill>
                  <a:schemeClr val="tx1"/>
                </a:solidFill>
                <a:latin typeface="+mj-lt"/>
              </a:rPr>
              <a:t>growth inhibited or killed in the presence of O</a:t>
            </a:r>
            <a:r>
              <a:rPr lang="en-US" baseline="-25000" dirty="0">
                <a:solidFill>
                  <a:schemeClr val="tx1"/>
                </a:solidFill>
                <a:latin typeface="+mj-lt"/>
              </a:rPr>
              <a:t>2</a:t>
            </a:r>
          </a:p>
          <a:p>
            <a:r>
              <a:rPr lang="en-US" dirty="0">
                <a:solidFill>
                  <a:schemeClr val="tx1"/>
                </a:solidFill>
                <a:latin typeface="+mj-lt"/>
              </a:rPr>
              <a:t>Facultative anaerobes</a:t>
            </a:r>
            <a:r>
              <a:rPr lang="en-US" dirty="0">
                <a:solidFill>
                  <a:schemeClr val="tx1"/>
                </a:solidFill>
                <a:latin typeface="+mj-lt"/>
                <a:cs typeface="Times New Roman"/>
              </a:rPr>
              <a:t>—</a:t>
            </a:r>
            <a:r>
              <a:rPr lang="en-US" dirty="0">
                <a:solidFill>
                  <a:schemeClr val="tx1"/>
                </a:solidFill>
                <a:latin typeface="+mj-lt"/>
              </a:rPr>
              <a:t>can survive in O</a:t>
            </a:r>
            <a:r>
              <a:rPr lang="en-US" baseline="-25000" dirty="0">
                <a:solidFill>
                  <a:schemeClr val="tx1"/>
                </a:solidFill>
                <a:latin typeface="+mj-lt"/>
              </a:rPr>
              <a:t>2</a:t>
            </a:r>
            <a:r>
              <a:rPr lang="en-US" dirty="0">
                <a:solidFill>
                  <a:schemeClr val="tx1"/>
                </a:solidFill>
                <a:latin typeface="+mj-lt"/>
              </a:rPr>
              <a:t> but growth is limited</a:t>
            </a:r>
          </a:p>
          <a:p>
            <a:r>
              <a:rPr lang="en-US" dirty="0">
                <a:solidFill>
                  <a:schemeClr val="tx1"/>
                </a:solidFill>
                <a:latin typeface="+mj-lt"/>
              </a:rPr>
              <a:t>Microaerophilic</a:t>
            </a:r>
            <a:r>
              <a:rPr lang="en-US" dirty="0">
                <a:solidFill>
                  <a:schemeClr val="tx1"/>
                </a:solidFill>
                <a:latin typeface="+mj-lt"/>
                <a:cs typeface="Times New Roman"/>
              </a:rPr>
              <a:t>—</a:t>
            </a:r>
            <a:r>
              <a:rPr lang="en-US" dirty="0">
                <a:solidFill>
                  <a:schemeClr val="tx1"/>
                </a:solidFill>
                <a:latin typeface="+mj-lt"/>
              </a:rPr>
              <a:t>prefer reduced O</a:t>
            </a:r>
            <a:r>
              <a:rPr lang="en-US" baseline="-25000" dirty="0">
                <a:solidFill>
                  <a:schemeClr val="tx1"/>
                </a:solidFill>
                <a:latin typeface="+mj-lt"/>
              </a:rPr>
              <a:t>2</a:t>
            </a:r>
            <a:r>
              <a:rPr lang="en-US" dirty="0">
                <a:solidFill>
                  <a:schemeClr val="tx1"/>
                </a:solidFill>
                <a:latin typeface="+mj-lt"/>
              </a:rPr>
              <a:t> tension</a:t>
            </a:r>
          </a:p>
          <a:p>
            <a:r>
              <a:rPr lang="en-US" dirty="0" err="1">
                <a:solidFill>
                  <a:schemeClr val="tx1"/>
                </a:solidFill>
                <a:latin typeface="+mj-lt"/>
              </a:rPr>
              <a:t>Capnophilic</a:t>
            </a:r>
            <a:r>
              <a:rPr lang="en-US" dirty="0">
                <a:solidFill>
                  <a:schemeClr val="tx1"/>
                </a:solidFill>
                <a:latin typeface="+mj-lt"/>
                <a:cs typeface="Times New Roman"/>
              </a:rPr>
              <a:t>—</a:t>
            </a:r>
            <a:r>
              <a:rPr lang="en-US" dirty="0">
                <a:solidFill>
                  <a:schemeClr val="tx1"/>
                </a:solidFill>
                <a:latin typeface="+mj-lt"/>
              </a:rPr>
              <a:t>require high levels of carbon dioxide </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1143000"/>
          </a:xfrm>
        </p:spPr>
        <p:txBody>
          <a:bodyPr/>
          <a:lstStyle/>
          <a:p>
            <a:r>
              <a:rPr lang="en-US" dirty="0">
                <a:solidFill>
                  <a:schemeClr val="tx1"/>
                </a:solidFill>
                <a:latin typeface="+mj-lt"/>
              </a:rPr>
              <a:t>Flowchart</a:t>
            </a:r>
          </a:p>
        </p:txBody>
      </p:sp>
      <p:pic>
        <p:nvPicPr>
          <p:cNvPr id="1026" name="Picture 2" descr="Flowchar showing examples of flow charts that are used for the differentiation of bacteria.&#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816683"/>
            <a:ext cx="4702987" cy="601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 y="1125250"/>
            <a:ext cx="4572000" cy="584775"/>
          </a:xfrm>
          <a:prstGeom prst="rect">
            <a:avLst/>
          </a:prstGeom>
        </p:spPr>
        <p:txBody>
          <a:bodyPr>
            <a:spAutoFit/>
          </a:bodyPr>
          <a:lstStyle/>
          <a:p>
            <a:r>
              <a:rPr lang="en-US" sz="1600" dirty="0"/>
              <a:t>Examples of flow charts that are used for the differentiation of bacteria.</a:t>
            </a:r>
          </a:p>
        </p:txBody>
      </p:sp>
    </p:spTree>
    <p:custDataLst>
      <p:tags r:id="rId1"/>
    </p:custDataLst>
    <p:extLst>
      <p:ext uri="{BB962C8B-B14F-4D97-AF65-F5344CB8AC3E}">
        <p14:creationId xmlns:p14="http://schemas.microsoft.com/office/powerpoint/2010/main" val="1104820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Presumptive Identification</a:t>
            </a:r>
          </a:p>
        </p:txBody>
      </p:sp>
      <p:sp>
        <p:nvSpPr>
          <p:cNvPr id="3" name="Content Placeholder 2"/>
          <p:cNvSpPr>
            <a:spLocks noGrp="1"/>
          </p:cNvSpPr>
          <p:nvPr>
            <p:ph idx="1"/>
          </p:nvPr>
        </p:nvSpPr>
        <p:spPr/>
        <p:txBody>
          <a:bodyPr>
            <a:normAutofit/>
          </a:bodyPr>
          <a:lstStyle/>
          <a:p>
            <a:r>
              <a:rPr lang="en-US" dirty="0">
                <a:solidFill>
                  <a:schemeClr val="tx1"/>
                </a:solidFill>
                <a:latin typeface="+mj-lt"/>
              </a:rPr>
              <a:t>Staining and culturing</a:t>
            </a:r>
          </a:p>
          <a:p>
            <a:pPr lvl="1"/>
            <a:r>
              <a:rPr lang="en-US" dirty="0">
                <a:solidFill>
                  <a:schemeClr val="tx1"/>
                </a:solidFill>
                <a:latin typeface="+mj-lt"/>
              </a:rPr>
              <a:t>Veterinarian may start treatment based on results.</a:t>
            </a:r>
          </a:p>
          <a:p>
            <a:r>
              <a:rPr lang="en-US" dirty="0">
                <a:solidFill>
                  <a:schemeClr val="tx1"/>
                </a:solidFill>
                <a:latin typeface="+mj-lt"/>
              </a:rPr>
              <a:t>Plate suspected pathogens on primary medium</a:t>
            </a:r>
          </a:p>
          <a:p>
            <a:pPr lvl="1"/>
            <a:r>
              <a:rPr lang="en-US" dirty="0">
                <a:solidFill>
                  <a:schemeClr val="tx1"/>
                </a:solidFill>
                <a:latin typeface="+mj-lt"/>
              </a:rPr>
              <a:t>Blood agar or MacConkey agar</a:t>
            </a:r>
          </a:p>
          <a:p>
            <a:pPr lvl="1"/>
            <a:r>
              <a:rPr lang="en-US" dirty="0">
                <a:solidFill>
                  <a:schemeClr val="tx1"/>
                </a:solidFill>
                <a:latin typeface="+mj-lt"/>
              </a:rPr>
              <a:t>Incubate for 18 to 24 hours—examine for growth</a:t>
            </a:r>
          </a:p>
          <a:p>
            <a:pPr lvl="1"/>
            <a:r>
              <a:rPr lang="en-US" dirty="0">
                <a:solidFill>
                  <a:schemeClr val="tx1"/>
                </a:solidFill>
                <a:latin typeface="+mj-lt"/>
              </a:rPr>
              <a:t>Follow flow chart for further identification</a:t>
            </a:r>
          </a:p>
          <a:p>
            <a:r>
              <a:rPr lang="en-US" dirty="0">
                <a:solidFill>
                  <a:schemeClr val="tx1"/>
                </a:solidFill>
                <a:latin typeface="+mj-lt"/>
              </a:rPr>
              <a:t>Definitive identification </a:t>
            </a:r>
          </a:p>
          <a:p>
            <a:pPr lvl="1"/>
            <a:r>
              <a:rPr lang="en-US" dirty="0">
                <a:solidFill>
                  <a:schemeClr val="tx1"/>
                </a:solidFill>
                <a:latin typeface="+mj-lt"/>
              </a:rPr>
              <a:t>Requires additional biochemical testing</a:t>
            </a:r>
          </a:p>
          <a:p>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3432946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j-lt"/>
              </a:rPr>
              <a:t>Presumptive Identification</a:t>
            </a:r>
          </a:p>
        </p:txBody>
      </p:sp>
      <p:sp>
        <p:nvSpPr>
          <p:cNvPr id="3" name="Content Placeholder 2"/>
          <p:cNvSpPr>
            <a:spLocks noGrp="1"/>
          </p:cNvSpPr>
          <p:nvPr>
            <p:ph idx="1"/>
          </p:nvPr>
        </p:nvSpPr>
        <p:spPr/>
        <p:txBody>
          <a:bodyPr/>
          <a:lstStyle/>
          <a:p>
            <a:r>
              <a:rPr lang="en-US" dirty="0">
                <a:solidFill>
                  <a:schemeClr val="tx1"/>
                </a:solidFill>
                <a:latin typeface="+mj-lt"/>
              </a:rPr>
              <a:t>Blood agar</a:t>
            </a:r>
          </a:p>
          <a:p>
            <a:pPr lvl="1"/>
            <a:r>
              <a:rPr lang="en-US" dirty="0">
                <a:solidFill>
                  <a:schemeClr val="tx1"/>
                </a:solidFill>
                <a:latin typeface="+mj-lt"/>
              </a:rPr>
              <a:t>Grows both gram-positive and gram-negative</a:t>
            </a:r>
          </a:p>
          <a:p>
            <a:r>
              <a:rPr lang="en-US" dirty="0" err="1">
                <a:solidFill>
                  <a:schemeClr val="tx1"/>
                </a:solidFill>
                <a:latin typeface="+mj-lt"/>
              </a:rPr>
              <a:t>MacConkey</a:t>
            </a:r>
            <a:r>
              <a:rPr lang="en-US" dirty="0">
                <a:solidFill>
                  <a:schemeClr val="tx1"/>
                </a:solidFill>
                <a:latin typeface="+mj-lt"/>
              </a:rPr>
              <a:t> agar</a:t>
            </a:r>
          </a:p>
          <a:p>
            <a:pPr lvl="1"/>
            <a:r>
              <a:rPr lang="en-US" dirty="0">
                <a:solidFill>
                  <a:schemeClr val="tx1"/>
                </a:solidFill>
                <a:latin typeface="+mj-lt"/>
              </a:rPr>
              <a:t>Gram-positive organisms do not grow.</a:t>
            </a:r>
          </a:p>
          <a:p>
            <a:pPr lvl="1"/>
            <a:r>
              <a:rPr lang="en-US" dirty="0">
                <a:solidFill>
                  <a:schemeClr val="tx1"/>
                </a:solidFill>
                <a:latin typeface="+mj-lt"/>
              </a:rPr>
              <a:t>May inhibit growth of potentially pathogenic bacteria</a:t>
            </a:r>
          </a:p>
          <a:p>
            <a:pPr lvl="1"/>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4097372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Inoculation of Culture Media</a:t>
            </a:r>
          </a:p>
        </p:txBody>
      </p:sp>
      <p:sp>
        <p:nvSpPr>
          <p:cNvPr id="3" name="Content Placeholder 2"/>
          <p:cNvSpPr>
            <a:spLocks noGrp="1"/>
          </p:cNvSpPr>
          <p:nvPr>
            <p:ph idx="1"/>
          </p:nvPr>
        </p:nvSpPr>
        <p:spPr>
          <a:xfrm>
            <a:off x="457200" y="1371600"/>
            <a:ext cx="8229600" cy="4754563"/>
          </a:xfrm>
        </p:spPr>
        <p:txBody>
          <a:bodyPr>
            <a:noAutofit/>
          </a:bodyPr>
          <a:lstStyle/>
          <a:p>
            <a:pPr>
              <a:spcBef>
                <a:spcPts val="0"/>
              </a:spcBef>
            </a:pPr>
            <a:r>
              <a:rPr lang="en-US" dirty="0">
                <a:solidFill>
                  <a:schemeClr val="tx1"/>
                </a:solidFill>
                <a:latin typeface="+mj-lt"/>
              </a:rPr>
              <a:t>Aseptic technique at all times</a:t>
            </a:r>
          </a:p>
          <a:p>
            <a:pPr lvl="1">
              <a:spcBef>
                <a:spcPts val="0"/>
              </a:spcBef>
            </a:pPr>
            <a:r>
              <a:rPr lang="en-US" dirty="0">
                <a:solidFill>
                  <a:schemeClr val="tx1"/>
                </a:solidFill>
                <a:latin typeface="+mj-lt"/>
              </a:rPr>
              <a:t>Sear surface of cadaver or excised organs</a:t>
            </a:r>
          </a:p>
          <a:p>
            <a:pPr lvl="1">
              <a:spcBef>
                <a:spcPts val="0"/>
              </a:spcBef>
            </a:pPr>
            <a:r>
              <a:rPr lang="en-US" dirty="0">
                <a:solidFill>
                  <a:schemeClr val="tx1"/>
                </a:solidFill>
                <a:latin typeface="+mj-lt"/>
              </a:rPr>
              <a:t>Culture plates kept closed except when removing specimens.</a:t>
            </a:r>
          </a:p>
          <a:p>
            <a:pPr lvl="1">
              <a:spcBef>
                <a:spcPts val="0"/>
              </a:spcBef>
            </a:pPr>
            <a:r>
              <a:rPr lang="en-US" dirty="0">
                <a:solidFill>
                  <a:schemeClr val="tx1"/>
                </a:solidFill>
                <a:latin typeface="+mj-lt"/>
              </a:rPr>
              <a:t>Flame wire</a:t>
            </a:r>
            <a:r>
              <a:rPr lang="en-US" dirty="0">
                <a:solidFill>
                  <a:schemeClr val="tx1"/>
                </a:solidFill>
                <a:latin typeface="+mj-lt"/>
                <a:cs typeface="Times New Roman"/>
              </a:rPr>
              <a:t>—</a:t>
            </a:r>
            <a:r>
              <a:rPr lang="en-US" dirty="0">
                <a:solidFill>
                  <a:schemeClr val="tx1"/>
                </a:solidFill>
                <a:latin typeface="+mj-lt"/>
              </a:rPr>
              <a:t>start at near end first and work toward distal end.</a:t>
            </a:r>
          </a:p>
          <a:p>
            <a:pPr lvl="2">
              <a:spcBef>
                <a:spcPts val="0"/>
              </a:spcBef>
            </a:pPr>
            <a:r>
              <a:rPr lang="en-US" dirty="0">
                <a:solidFill>
                  <a:schemeClr val="tx1"/>
                </a:solidFill>
                <a:latin typeface="+mj-lt"/>
              </a:rPr>
              <a:t>Could cause splattering of bacteria</a:t>
            </a:r>
            <a:r>
              <a:rPr lang="en-US" dirty="0">
                <a:solidFill>
                  <a:schemeClr val="tx1"/>
                </a:solidFill>
                <a:latin typeface="+mj-lt"/>
                <a:cs typeface="Times New Roman"/>
              </a:rPr>
              <a:t>—</a:t>
            </a:r>
            <a:r>
              <a:rPr lang="en-US" dirty="0">
                <a:solidFill>
                  <a:schemeClr val="tx1"/>
                </a:solidFill>
                <a:latin typeface="+mj-lt"/>
              </a:rPr>
              <a:t>aerosolized</a:t>
            </a:r>
          </a:p>
        </p:txBody>
      </p:sp>
    </p:spTree>
    <p:custDataLst>
      <p:tags r:id="rId1"/>
    </p:custDataLst>
    <p:extLst>
      <p:ext uri="{BB962C8B-B14F-4D97-AF65-F5344CB8AC3E}">
        <p14:creationId xmlns:p14="http://schemas.microsoft.com/office/powerpoint/2010/main" val="2102153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dirty="0">
                <a:solidFill>
                  <a:schemeClr val="tx1"/>
                </a:solidFill>
                <a:latin typeface="+mj-lt"/>
              </a:rPr>
              <a:t>Quadrant Streaking Method</a:t>
            </a:r>
          </a:p>
        </p:txBody>
      </p:sp>
      <p:sp>
        <p:nvSpPr>
          <p:cNvPr id="3" name="Content Placeholder 2"/>
          <p:cNvSpPr>
            <a:spLocks noGrp="1"/>
          </p:cNvSpPr>
          <p:nvPr>
            <p:ph idx="1"/>
          </p:nvPr>
        </p:nvSpPr>
        <p:spPr>
          <a:xfrm>
            <a:off x="436605" y="1295341"/>
            <a:ext cx="8229600" cy="4754563"/>
          </a:xfrm>
        </p:spPr>
        <p:txBody>
          <a:bodyPr/>
          <a:lstStyle/>
          <a:p>
            <a:r>
              <a:rPr lang="en-US" dirty="0">
                <a:solidFill>
                  <a:schemeClr val="tx1"/>
                </a:solidFill>
                <a:latin typeface="+mj-lt"/>
              </a:rPr>
              <a:t>Designed to aid in isolation of pure bacterial cultures</a:t>
            </a:r>
          </a:p>
        </p:txBody>
      </p:sp>
      <p:pic>
        <p:nvPicPr>
          <p:cNvPr id="5122" name="Picture 2" descr="Illustration of the quadrant streak method for the isolation of bacteria.&#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286000"/>
            <a:ext cx="3656186" cy="3538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780141" y="5867400"/>
            <a:ext cx="4154059" cy="283756"/>
          </a:xfrm>
          <a:prstGeom prst="rect">
            <a:avLst/>
          </a:prstGeom>
        </p:spPr>
        <p:txBody>
          <a:bodyPr wrap="square">
            <a:spAutoFit/>
          </a:bodyPr>
          <a:lstStyle/>
          <a:p>
            <a:r>
              <a:rPr lang="en-US" sz="1200" dirty="0">
                <a:solidFill>
                  <a:srgbClr val="221E1F"/>
                </a:solidFill>
                <a:latin typeface="Univers"/>
              </a:rPr>
              <a:t>The quadrant streak method for the isolation of bacteria</a:t>
            </a:r>
            <a:endParaRPr lang="en-US" sz="1200" dirty="0"/>
          </a:p>
        </p:txBody>
      </p:sp>
    </p:spTree>
    <p:custDataLst>
      <p:tags r:id="rId1"/>
    </p:custDataLst>
    <p:extLst>
      <p:ext uri="{BB962C8B-B14F-4D97-AF65-F5344CB8AC3E}">
        <p14:creationId xmlns:p14="http://schemas.microsoft.com/office/powerpoint/2010/main" val="2584749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Inoculations of Tube Media</a:t>
            </a:r>
          </a:p>
        </p:txBody>
      </p:sp>
      <p:sp>
        <p:nvSpPr>
          <p:cNvPr id="3" name="Content Placeholder 2"/>
          <p:cNvSpPr>
            <a:spLocks noGrp="1"/>
          </p:cNvSpPr>
          <p:nvPr>
            <p:ph idx="1"/>
          </p:nvPr>
        </p:nvSpPr>
        <p:spPr/>
        <p:txBody>
          <a:bodyPr/>
          <a:lstStyle/>
          <a:p>
            <a:r>
              <a:rPr lang="en-US" dirty="0">
                <a:solidFill>
                  <a:schemeClr val="tx1"/>
                </a:solidFill>
                <a:latin typeface="+mj-lt"/>
              </a:rPr>
              <a:t>Enough bacteria should be on the wire to inoculate the surface even after stabbing the butt.</a:t>
            </a:r>
          </a:p>
          <a:p>
            <a:r>
              <a:rPr lang="en-US" dirty="0">
                <a:solidFill>
                  <a:schemeClr val="tx1"/>
                </a:solidFill>
                <a:latin typeface="+mj-lt"/>
              </a:rPr>
              <a:t>Slant surface inoculated in an “S” shape.</a:t>
            </a:r>
          </a:p>
          <a:p>
            <a:r>
              <a:rPr lang="en-US" dirty="0">
                <a:solidFill>
                  <a:schemeClr val="tx1"/>
                </a:solidFill>
                <a:latin typeface="+mj-lt"/>
              </a:rPr>
              <a:t>Tube cap on loosely.</a:t>
            </a:r>
          </a:p>
        </p:txBody>
      </p:sp>
      <p:pic>
        <p:nvPicPr>
          <p:cNvPr id="4" name="Picture 3"/>
          <p:cNvPicPr>
            <a:picLocks noChangeAspect="1"/>
          </p:cNvPicPr>
          <p:nvPr/>
        </p:nvPicPr>
        <p:blipFill>
          <a:blip r:embed="rId3"/>
          <a:stretch>
            <a:fillRect/>
          </a:stretch>
        </p:blipFill>
        <p:spPr>
          <a:xfrm>
            <a:off x="5105400" y="3841051"/>
            <a:ext cx="3276600" cy="2531174"/>
          </a:xfrm>
          <a:prstGeom prst="rect">
            <a:avLst/>
          </a:prstGeom>
        </p:spPr>
      </p:pic>
    </p:spTree>
    <p:custDataLst>
      <p:tags r:id="rId1"/>
    </p:custDataLst>
    <p:extLst>
      <p:ext uri="{BB962C8B-B14F-4D97-AF65-F5344CB8AC3E}">
        <p14:creationId xmlns:p14="http://schemas.microsoft.com/office/powerpoint/2010/main" val="430002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Inoculations of Cultures</a:t>
            </a:r>
          </a:p>
        </p:txBody>
      </p:sp>
      <p:sp>
        <p:nvSpPr>
          <p:cNvPr id="3" name="Content Placeholder 2"/>
          <p:cNvSpPr>
            <a:spLocks noGrp="1"/>
          </p:cNvSpPr>
          <p:nvPr>
            <p:ph idx="1"/>
          </p:nvPr>
        </p:nvSpPr>
        <p:spPr/>
        <p:txBody>
          <a:bodyPr>
            <a:normAutofit/>
          </a:bodyPr>
          <a:lstStyle/>
          <a:p>
            <a:r>
              <a:rPr lang="en-US" dirty="0">
                <a:solidFill>
                  <a:schemeClr val="tx1"/>
                </a:solidFill>
                <a:latin typeface="+mj-lt"/>
              </a:rPr>
              <a:t>For most pathogens, incubate at 37º C</a:t>
            </a:r>
          </a:p>
          <a:p>
            <a:r>
              <a:rPr lang="en-US" dirty="0">
                <a:solidFill>
                  <a:schemeClr val="tx1"/>
                </a:solidFill>
                <a:latin typeface="+mj-lt"/>
              </a:rPr>
              <a:t>Some fish, skin pathogens, and environmental organisms, incubate lower than 37º C</a:t>
            </a:r>
          </a:p>
          <a:p>
            <a:r>
              <a:rPr lang="en-US" dirty="0">
                <a:solidFill>
                  <a:schemeClr val="tx1"/>
                </a:solidFill>
                <a:latin typeface="+mj-lt"/>
              </a:rPr>
              <a:t>Incubation time depends on the generation time of the species and type of medium.</a:t>
            </a:r>
          </a:p>
          <a:p>
            <a:pPr lvl="1"/>
            <a:r>
              <a:rPr lang="en-US" dirty="0">
                <a:solidFill>
                  <a:schemeClr val="tx1"/>
                </a:solidFill>
                <a:latin typeface="+mj-lt"/>
              </a:rPr>
              <a:t>Most are 48 hours with examination at 18 to 24 hours.</a:t>
            </a:r>
          </a:p>
          <a:p>
            <a:pPr lvl="1"/>
            <a:r>
              <a:rPr lang="en-US" dirty="0">
                <a:solidFill>
                  <a:schemeClr val="tx1"/>
                </a:solidFill>
                <a:latin typeface="+mj-lt"/>
              </a:rPr>
              <a:t>Incubate plates inverted to prevent condensation on the surface of the plate.</a:t>
            </a:r>
          </a:p>
        </p:txBody>
      </p:sp>
    </p:spTree>
    <p:custDataLst>
      <p:tags r:id="rId1"/>
    </p:custDataLst>
    <p:extLst>
      <p:ext uri="{BB962C8B-B14F-4D97-AF65-F5344CB8AC3E}">
        <p14:creationId xmlns:p14="http://schemas.microsoft.com/office/powerpoint/2010/main" val="3569519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Candle Jar</a:t>
            </a:r>
          </a:p>
        </p:txBody>
      </p:sp>
      <p:sp>
        <p:nvSpPr>
          <p:cNvPr id="3" name="Content Placeholder 2"/>
          <p:cNvSpPr>
            <a:spLocks noGrp="1"/>
          </p:cNvSpPr>
          <p:nvPr>
            <p:ph idx="1"/>
          </p:nvPr>
        </p:nvSpPr>
        <p:spPr>
          <a:xfrm>
            <a:off x="457200" y="1600200"/>
            <a:ext cx="8229600" cy="5105400"/>
          </a:xfrm>
        </p:spPr>
        <p:txBody>
          <a:bodyPr>
            <a:normAutofit fontScale="77500" lnSpcReduction="20000"/>
          </a:bodyPr>
          <a:lstStyle/>
          <a:p>
            <a:r>
              <a:rPr lang="en-US" sz="3600" dirty="0">
                <a:solidFill>
                  <a:schemeClr val="tx1"/>
                </a:solidFill>
                <a:latin typeface="+mj-lt"/>
              </a:rPr>
              <a:t>For pathogens that require carbon dioxide for growth.</a:t>
            </a:r>
          </a:p>
          <a:p>
            <a:r>
              <a:rPr lang="en-US" sz="3600" dirty="0">
                <a:solidFill>
                  <a:schemeClr val="tx1"/>
                </a:solidFill>
                <a:latin typeface="+mj-lt"/>
              </a:rPr>
              <a:t>Place plates in a large jar</a:t>
            </a:r>
          </a:p>
          <a:p>
            <a:r>
              <a:rPr lang="en-US" sz="3600" dirty="0">
                <a:solidFill>
                  <a:schemeClr val="tx1"/>
                </a:solidFill>
                <a:latin typeface="+mj-lt"/>
              </a:rPr>
              <a:t>Place a lit candle on top of the plates and seal jar</a:t>
            </a:r>
          </a:p>
          <a:p>
            <a:r>
              <a:rPr lang="en-US" sz="3600" dirty="0">
                <a:solidFill>
                  <a:schemeClr val="tx1"/>
                </a:solidFill>
                <a:latin typeface="+mj-lt"/>
              </a:rPr>
              <a:t>The candle dies, leaving a decreased amount of oxygen and an increase in CO</a:t>
            </a:r>
            <a:r>
              <a:rPr lang="en-US" sz="3600" baseline="-25000" dirty="0">
                <a:solidFill>
                  <a:schemeClr val="tx1"/>
                </a:solidFill>
                <a:latin typeface="+mj-lt"/>
              </a:rPr>
              <a:t>2</a:t>
            </a:r>
            <a:r>
              <a:rPr lang="en-US" sz="3600" dirty="0">
                <a:solidFill>
                  <a:schemeClr val="tx1"/>
                </a:solidFill>
                <a:latin typeface="+mj-lt"/>
              </a:rPr>
              <a:t> in the jar</a:t>
            </a:r>
          </a:p>
          <a:p>
            <a:pPr lvl="1"/>
            <a:r>
              <a:rPr lang="en-US" sz="3100" dirty="0">
                <a:solidFill>
                  <a:schemeClr val="tx1"/>
                </a:solidFill>
                <a:latin typeface="+mj-lt"/>
              </a:rPr>
              <a:t>Not anaerobic condition</a:t>
            </a:r>
          </a:p>
          <a:p>
            <a:r>
              <a:rPr lang="en-US" sz="3600" dirty="0">
                <a:solidFill>
                  <a:schemeClr val="tx1"/>
                </a:solidFill>
                <a:latin typeface="+mj-lt"/>
              </a:rPr>
              <a:t>Examine plates for 18</a:t>
            </a:r>
            <a:r>
              <a:rPr lang="en-US" dirty="0">
                <a:solidFill>
                  <a:schemeClr val="tx1"/>
                </a:solidFill>
                <a:latin typeface="+mj-lt"/>
              </a:rPr>
              <a:t> to </a:t>
            </a:r>
            <a:r>
              <a:rPr lang="en-US" sz="3600" dirty="0">
                <a:solidFill>
                  <a:schemeClr val="tx1"/>
                </a:solidFill>
                <a:latin typeface="+mj-lt"/>
              </a:rPr>
              <a:t>24 hours; if no growth, reincubate in jar for another 18 to 24 hours</a:t>
            </a:r>
          </a:p>
          <a:p>
            <a:r>
              <a:rPr lang="en-US" sz="3600" dirty="0">
                <a:solidFill>
                  <a:schemeClr val="tx1"/>
                </a:solidFill>
                <a:latin typeface="+mj-lt"/>
              </a:rPr>
              <a:t>Large laboratories have incubators that control temperature, CO</a:t>
            </a:r>
            <a:r>
              <a:rPr lang="en-US" sz="3600" baseline="-25000" dirty="0">
                <a:solidFill>
                  <a:schemeClr val="tx1"/>
                </a:solidFill>
                <a:latin typeface="+mj-lt"/>
              </a:rPr>
              <a:t>2</a:t>
            </a:r>
            <a:r>
              <a:rPr lang="en-US" sz="3600" dirty="0">
                <a:solidFill>
                  <a:schemeClr val="tx1"/>
                </a:solidFill>
                <a:latin typeface="+mj-lt"/>
              </a:rPr>
              <a:t>, O</a:t>
            </a:r>
            <a:r>
              <a:rPr lang="en-US" sz="3600" baseline="-25000" dirty="0">
                <a:solidFill>
                  <a:schemeClr val="tx1"/>
                </a:solidFill>
                <a:latin typeface="+mj-lt"/>
              </a:rPr>
              <a:t>2</a:t>
            </a:r>
            <a:r>
              <a:rPr lang="en-US" sz="3600" dirty="0">
                <a:solidFill>
                  <a:schemeClr val="tx1"/>
                </a:solidFill>
                <a:latin typeface="+mj-lt"/>
              </a:rPr>
              <a:t>, and humidity.</a:t>
            </a:r>
            <a:r>
              <a:rPr lang="en-US" dirty="0">
                <a:solidFill>
                  <a:schemeClr val="tx1"/>
                </a:solidFill>
                <a:latin typeface="+mj-lt"/>
              </a:rPr>
              <a:t>	</a:t>
            </a:r>
          </a:p>
        </p:txBody>
      </p:sp>
    </p:spTree>
    <p:custDataLst>
      <p:tags r:id="rId1"/>
    </p:custDataLst>
    <p:extLst>
      <p:ext uri="{BB962C8B-B14F-4D97-AF65-F5344CB8AC3E}">
        <p14:creationId xmlns:p14="http://schemas.microsoft.com/office/powerpoint/2010/main" val="17387051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j-lt"/>
              </a:rPr>
              <a:t>Colony Characteristics</a:t>
            </a:r>
          </a:p>
        </p:txBody>
      </p:sp>
      <p:sp>
        <p:nvSpPr>
          <p:cNvPr id="3" name="Content Placeholder 2"/>
          <p:cNvSpPr>
            <a:spLocks noGrp="1"/>
          </p:cNvSpPr>
          <p:nvPr>
            <p:ph idx="1"/>
          </p:nvPr>
        </p:nvSpPr>
        <p:spPr>
          <a:xfrm>
            <a:off x="457200" y="1600201"/>
            <a:ext cx="3810000" cy="4495800"/>
          </a:xfrm>
        </p:spPr>
        <p:txBody>
          <a:bodyPr>
            <a:normAutofit/>
          </a:bodyPr>
          <a:lstStyle/>
          <a:p>
            <a:r>
              <a:rPr lang="en-US" dirty="0">
                <a:solidFill>
                  <a:schemeClr val="tx1"/>
                </a:solidFill>
                <a:latin typeface="+mj-lt"/>
              </a:rPr>
              <a:t>Size</a:t>
            </a:r>
          </a:p>
          <a:p>
            <a:r>
              <a:rPr lang="en-US" dirty="0">
                <a:solidFill>
                  <a:schemeClr val="tx1"/>
                </a:solidFill>
                <a:latin typeface="+mj-lt"/>
              </a:rPr>
              <a:t>Pigment</a:t>
            </a:r>
          </a:p>
          <a:p>
            <a:r>
              <a:rPr lang="en-US" dirty="0">
                <a:solidFill>
                  <a:schemeClr val="tx1"/>
                </a:solidFill>
                <a:latin typeface="+mj-lt"/>
              </a:rPr>
              <a:t>Density </a:t>
            </a:r>
          </a:p>
          <a:p>
            <a:r>
              <a:rPr lang="en-US" dirty="0">
                <a:solidFill>
                  <a:schemeClr val="tx1"/>
                </a:solidFill>
                <a:latin typeface="+mj-lt"/>
              </a:rPr>
              <a:t>Elevation </a:t>
            </a:r>
          </a:p>
          <a:p>
            <a:r>
              <a:rPr lang="en-US" dirty="0">
                <a:solidFill>
                  <a:schemeClr val="tx1"/>
                </a:solidFill>
                <a:latin typeface="+mj-lt"/>
              </a:rPr>
              <a:t>Form </a:t>
            </a:r>
          </a:p>
          <a:p>
            <a:r>
              <a:rPr lang="en-US" dirty="0">
                <a:solidFill>
                  <a:schemeClr val="tx1"/>
                </a:solidFill>
                <a:latin typeface="+mj-lt"/>
              </a:rPr>
              <a:t>Texture</a:t>
            </a:r>
          </a:p>
          <a:p>
            <a:r>
              <a:rPr lang="en-US" dirty="0">
                <a:solidFill>
                  <a:schemeClr val="tx1"/>
                </a:solidFill>
                <a:latin typeface="+mj-lt"/>
              </a:rPr>
              <a:t>Odor </a:t>
            </a:r>
          </a:p>
          <a:p>
            <a:r>
              <a:rPr lang="en-US" dirty="0">
                <a:solidFill>
                  <a:schemeClr val="tx1"/>
                </a:solidFill>
                <a:latin typeface="+mj-lt"/>
              </a:rPr>
              <a:t>Any hemolysis </a:t>
            </a:r>
          </a:p>
        </p:txBody>
      </p:sp>
      <p:pic>
        <p:nvPicPr>
          <p:cNvPr id="6" name="Picture 5" descr="Illustration of bacterial colonies may be described on the basis of their form, elevation, and margins.&#10;"/>
          <p:cNvPicPr>
            <a:picLocks noChangeAspect="1"/>
          </p:cNvPicPr>
          <p:nvPr/>
        </p:nvPicPr>
        <p:blipFill>
          <a:blip r:embed="rId3"/>
          <a:stretch>
            <a:fillRect/>
          </a:stretch>
        </p:blipFill>
        <p:spPr>
          <a:xfrm>
            <a:off x="2608588" y="1477962"/>
            <a:ext cx="6182987" cy="3246437"/>
          </a:xfrm>
          <a:prstGeom prst="rect">
            <a:avLst/>
          </a:prstGeom>
        </p:spPr>
      </p:pic>
      <p:sp>
        <p:nvSpPr>
          <p:cNvPr id="7" name="Rectangle 6"/>
          <p:cNvSpPr/>
          <p:nvPr/>
        </p:nvSpPr>
        <p:spPr>
          <a:xfrm>
            <a:off x="4572000" y="5634336"/>
            <a:ext cx="3990976" cy="461665"/>
          </a:xfrm>
          <a:prstGeom prst="rect">
            <a:avLst/>
          </a:prstGeom>
        </p:spPr>
        <p:txBody>
          <a:bodyPr wrap="square">
            <a:spAutoFit/>
          </a:bodyPr>
          <a:lstStyle/>
          <a:p>
            <a:r>
              <a:rPr lang="en-US" sz="1200" dirty="0">
                <a:solidFill>
                  <a:srgbClr val="221E1F"/>
                </a:solidFill>
                <a:latin typeface="Univers"/>
              </a:rPr>
              <a:t>Bacterial colonies may be described on the basis of their form, elevation, and margins. </a:t>
            </a:r>
            <a:endParaRPr lang="en-US" sz="1200" dirty="0"/>
          </a:p>
        </p:txBody>
      </p:sp>
    </p:spTree>
    <p:custDataLst>
      <p:tags r:id="rId1"/>
    </p:custDataLst>
    <p:extLst>
      <p:ext uri="{BB962C8B-B14F-4D97-AF65-F5344CB8AC3E}">
        <p14:creationId xmlns:p14="http://schemas.microsoft.com/office/powerpoint/2010/main" val="1942676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3" name="Content Placeholder 2"/>
          <p:cNvSpPr>
            <a:spLocks noGrp="1"/>
          </p:cNvSpPr>
          <p:nvPr>
            <p:ph idx="1"/>
          </p:nvPr>
        </p:nvSpPr>
        <p:spPr/>
        <p:txBody>
          <a:bodyPr/>
          <a:lstStyle/>
          <a:p>
            <a:r>
              <a:rPr lang="en-US" dirty="0"/>
              <a:t>Why should you describe a bacteria colony?</a:t>
            </a:r>
          </a:p>
        </p:txBody>
      </p:sp>
    </p:spTree>
    <p:custDataLst>
      <p:tags r:id="rId1"/>
    </p:custDataLst>
    <p:extLst>
      <p:ext uri="{BB962C8B-B14F-4D97-AF65-F5344CB8AC3E}">
        <p14:creationId xmlns:p14="http://schemas.microsoft.com/office/powerpoint/2010/main" val="745005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Other Requirements</a:t>
            </a:r>
          </a:p>
        </p:txBody>
      </p:sp>
      <p:sp>
        <p:nvSpPr>
          <p:cNvPr id="3" name="Content Placeholder 2"/>
          <p:cNvSpPr>
            <a:spLocks noGrp="1"/>
          </p:cNvSpPr>
          <p:nvPr>
            <p:ph idx="1"/>
          </p:nvPr>
        </p:nvSpPr>
        <p:spPr/>
        <p:txBody>
          <a:bodyPr>
            <a:normAutofit/>
          </a:bodyPr>
          <a:lstStyle/>
          <a:p>
            <a:r>
              <a:rPr lang="en-US" sz="2800" dirty="0">
                <a:solidFill>
                  <a:schemeClr val="tx1"/>
                </a:solidFill>
                <a:latin typeface="+mj-lt"/>
              </a:rPr>
              <a:t>pH</a:t>
            </a:r>
            <a:r>
              <a:rPr lang="en-US" dirty="0">
                <a:solidFill>
                  <a:schemeClr val="tx1"/>
                </a:solidFill>
                <a:latin typeface="+mj-lt"/>
                <a:cs typeface="Times New Roman"/>
              </a:rPr>
              <a:t>—</a:t>
            </a:r>
            <a:r>
              <a:rPr lang="en-US" sz="2800" dirty="0">
                <a:solidFill>
                  <a:schemeClr val="tx1"/>
                </a:solidFill>
                <a:latin typeface="+mj-lt"/>
              </a:rPr>
              <a:t>most live in the range of 6.5 to 7.5</a:t>
            </a:r>
          </a:p>
          <a:p>
            <a:r>
              <a:rPr lang="en-US" sz="2800" dirty="0">
                <a:solidFill>
                  <a:schemeClr val="tx1"/>
                </a:solidFill>
                <a:latin typeface="+mj-lt"/>
              </a:rPr>
              <a:t>Temperature</a:t>
            </a:r>
          </a:p>
          <a:p>
            <a:pPr lvl="1"/>
            <a:r>
              <a:rPr lang="en-US" sz="2400" dirty="0" err="1">
                <a:solidFill>
                  <a:schemeClr val="tx1"/>
                </a:solidFill>
                <a:latin typeface="+mj-lt"/>
              </a:rPr>
              <a:t>Mesophiles</a:t>
            </a:r>
            <a:r>
              <a:rPr lang="en-US" dirty="0">
                <a:solidFill>
                  <a:schemeClr val="tx1"/>
                </a:solidFill>
                <a:latin typeface="+mj-lt"/>
                <a:cs typeface="Times New Roman"/>
              </a:rPr>
              <a:t>—</a:t>
            </a:r>
            <a:r>
              <a:rPr lang="en-US" sz="2400" kern="1200" dirty="0">
                <a:solidFill>
                  <a:schemeClr val="tx1"/>
                </a:solidFill>
                <a:effectLst/>
                <a:latin typeface="+mj-lt"/>
                <a:ea typeface="+mn-ea"/>
                <a:cs typeface="+mn-cs"/>
              </a:rPr>
              <a:t>almost</a:t>
            </a:r>
            <a:r>
              <a:rPr lang="en-US" sz="2400" dirty="0">
                <a:solidFill>
                  <a:schemeClr val="tx1"/>
                </a:solidFill>
                <a:latin typeface="+mj-lt"/>
              </a:rPr>
              <a:t> all pathogenic bacteria in animals grow best at 20° C to 40° C</a:t>
            </a:r>
          </a:p>
          <a:p>
            <a:pPr lvl="1"/>
            <a:r>
              <a:rPr lang="en-US" sz="2400" dirty="0" err="1">
                <a:solidFill>
                  <a:schemeClr val="tx1"/>
                </a:solidFill>
                <a:latin typeface="+mj-lt"/>
              </a:rPr>
              <a:t>Psychrophiles</a:t>
            </a:r>
            <a:r>
              <a:rPr lang="en-US" dirty="0">
                <a:solidFill>
                  <a:schemeClr val="tx1"/>
                </a:solidFill>
                <a:latin typeface="+mj-lt"/>
                <a:cs typeface="Times New Roman"/>
              </a:rPr>
              <a:t>—</a:t>
            </a:r>
            <a:r>
              <a:rPr lang="en-US" sz="2400" dirty="0">
                <a:solidFill>
                  <a:schemeClr val="tx1"/>
                </a:solidFill>
                <a:latin typeface="+mj-lt"/>
              </a:rPr>
              <a:t>lower temperatures</a:t>
            </a:r>
          </a:p>
          <a:p>
            <a:pPr lvl="1"/>
            <a:r>
              <a:rPr lang="en-US" sz="2400" dirty="0">
                <a:solidFill>
                  <a:schemeClr val="tx1"/>
                </a:solidFill>
                <a:latin typeface="+mj-lt"/>
              </a:rPr>
              <a:t>Thermophiles</a:t>
            </a:r>
            <a:r>
              <a:rPr lang="en-US" dirty="0">
                <a:solidFill>
                  <a:schemeClr val="tx1"/>
                </a:solidFill>
                <a:latin typeface="+mj-lt"/>
                <a:cs typeface="Times New Roman"/>
              </a:rPr>
              <a:t>—</a:t>
            </a:r>
            <a:r>
              <a:rPr lang="en-US" sz="2400" dirty="0">
                <a:solidFill>
                  <a:schemeClr val="tx1"/>
                </a:solidFill>
                <a:latin typeface="+mj-lt"/>
              </a:rPr>
              <a:t>higher temperatures</a:t>
            </a:r>
          </a:p>
          <a:p>
            <a:pPr lvl="1"/>
            <a:endParaRPr lang="en-US" dirty="0">
              <a:solidFill>
                <a:schemeClr val="tx1"/>
              </a:solidFill>
              <a:latin typeface="+mj-lt"/>
            </a:endParaRPr>
          </a:p>
          <a:p>
            <a:pPr lvl="1"/>
            <a:endParaRPr lang="en-US" dirty="0">
              <a:solidFill>
                <a:schemeClr val="tx1"/>
              </a:solidFill>
              <a:latin typeface="+mj-lt"/>
            </a:endParaRPr>
          </a:p>
          <a:p>
            <a:endParaRPr lang="en-US" dirty="0">
              <a:solidFill>
                <a:schemeClr val="tx1"/>
              </a:solidFill>
              <a:latin typeface="+mj-lt"/>
            </a:endParaRPr>
          </a:p>
        </p:txBody>
      </p:sp>
      <p:pic>
        <p:nvPicPr>
          <p:cNvPr id="4" name="Picture 3"/>
          <p:cNvPicPr>
            <a:picLocks noChangeAspect="1"/>
          </p:cNvPicPr>
          <p:nvPr/>
        </p:nvPicPr>
        <p:blipFill>
          <a:blip r:embed="rId3"/>
          <a:stretch>
            <a:fillRect/>
          </a:stretch>
        </p:blipFill>
        <p:spPr>
          <a:xfrm>
            <a:off x="6019800" y="4491739"/>
            <a:ext cx="3088105" cy="2366261"/>
          </a:xfrm>
          <a:prstGeom prst="rect">
            <a:avLst/>
          </a:prstGeom>
        </p:spPr>
      </p:pic>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447800"/>
            <a:ext cx="7772400" cy="1470025"/>
          </a:xfrm>
        </p:spPr>
        <p:txBody>
          <a:bodyPr>
            <a:normAutofit/>
          </a:bodyPr>
          <a:lstStyle/>
          <a:p>
            <a:r>
              <a:rPr lang="en-US" dirty="0"/>
              <a:t>Antimicrobial Sensitivity Testing</a:t>
            </a:r>
          </a:p>
        </p:txBody>
      </p:sp>
      <p:sp>
        <p:nvSpPr>
          <p:cNvPr id="3" name="Subtitle 2"/>
          <p:cNvSpPr>
            <a:spLocks noGrp="1"/>
          </p:cNvSpPr>
          <p:nvPr>
            <p:ph type="subTitle" idx="1"/>
          </p:nvPr>
        </p:nvSpPr>
        <p:spPr>
          <a:xfrm>
            <a:off x="1371600" y="3886200"/>
            <a:ext cx="6781800" cy="1752600"/>
          </a:xfrm>
        </p:spPr>
        <p:txBody>
          <a:bodyPr>
            <a:normAutofit/>
          </a:bodyPr>
          <a:lstStyle/>
          <a:p>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1230681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Antibiotic Resistance</a:t>
            </a:r>
          </a:p>
        </p:txBody>
      </p:sp>
      <p:sp>
        <p:nvSpPr>
          <p:cNvPr id="3" name="Content Placeholder 2"/>
          <p:cNvSpPr>
            <a:spLocks noGrp="1"/>
          </p:cNvSpPr>
          <p:nvPr>
            <p:ph idx="1"/>
          </p:nvPr>
        </p:nvSpPr>
        <p:spPr>
          <a:xfrm>
            <a:off x="381000" y="1417638"/>
            <a:ext cx="8305800" cy="4708525"/>
          </a:xfrm>
        </p:spPr>
        <p:txBody>
          <a:bodyPr>
            <a:normAutofit fontScale="85000" lnSpcReduction="20000"/>
          </a:bodyPr>
          <a:lstStyle/>
          <a:p>
            <a:r>
              <a:rPr lang="en-US" dirty="0">
                <a:solidFill>
                  <a:schemeClr val="tx1"/>
                </a:solidFill>
                <a:latin typeface="+mj-lt"/>
              </a:rPr>
              <a:t>One of the world’s most pressing public and animal health problems. </a:t>
            </a:r>
          </a:p>
          <a:p>
            <a:r>
              <a:rPr lang="en-US" dirty="0">
                <a:solidFill>
                  <a:schemeClr val="tx1"/>
                </a:solidFill>
                <a:latin typeface="+mj-lt"/>
              </a:rPr>
              <a:t>Occurs when a microbe changes or mutates in some way that reduces or eliminates the effectiveness of drugs, chemicals, or other agents designed to cure or prevent infections. </a:t>
            </a:r>
          </a:p>
          <a:p>
            <a:r>
              <a:rPr lang="en-US" dirty="0">
                <a:solidFill>
                  <a:schemeClr val="tx1"/>
                </a:solidFill>
                <a:latin typeface="+mj-lt"/>
              </a:rPr>
              <a:t>Exposure to antibiotics therefore provides selective pressure, which makes the surviving bacteria more likely to be resistant.</a:t>
            </a:r>
          </a:p>
          <a:p>
            <a:r>
              <a:rPr lang="en-US" dirty="0">
                <a:solidFill>
                  <a:schemeClr val="tx1"/>
                </a:solidFill>
                <a:latin typeface="+mj-lt"/>
              </a:rPr>
              <a:t>When antibiotics are used kill or inhibit the growth of susceptible bacteria, sometimes one of the bacteria survives</a:t>
            </a:r>
          </a:p>
          <a:p>
            <a:pPr lvl="1"/>
            <a:r>
              <a:rPr lang="en-US" dirty="0">
                <a:solidFill>
                  <a:schemeClr val="tx1"/>
                </a:solidFill>
                <a:latin typeface="+mj-lt"/>
              </a:rPr>
              <a:t>That one bacterium can then multiply and replace all the bacteria that were killed off.</a:t>
            </a:r>
          </a:p>
        </p:txBody>
      </p:sp>
    </p:spTree>
    <p:custDataLst>
      <p:tags r:id="rId1"/>
    </p:custDataLst>
    <p:extLst>
      <p:ext uri="{BB962C8B-B14F-4D97-AF65-F5344CB8AC3E}">
        <p14:creationId xmlns:p14="http://schemas.microsoft.com/office/powerpoint/2010/main" val="967486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Antibiotic Resistance</a:t>
            </a:r>
          </a:p>
        </p:txBody>
      </p:sp>
      <p:sp>
        <p:nvSpPr>
          <p:cNvPr id="3" name="Content Placeholder 2"/>
          <p:cNvSpPr>
            <a:spLocks noGrp="1"/>
          </p:cNvSpPr>
          <p:nvPr>
            <p:ph idx="1"/>
          </p:nvPr>
        </p:nvSpPr>
        <p:spPr>
          <a:xfrm>
            <a:off x="381000" y="1417638"/>
            <a:ext cx="8305800" cy="4708525"/>
          </a:xfrm>
        </p:spPr>
        <p:txBody>
          <a:bodyPr>
            <a:normAutofit/>
          </a:bodyPr>
          <a:lstStyle/>
          <a:p>
            <a:r>
              <a:rPr lang="en-US" dirty="0">
                <a:solidFill>
                  <a:schemeClr val="tx1"/>
                </a:solidFill>
                <a:latin typeface="+mj-lt"/>
              </a:rPr>
              <a:t>Resistance can also develop through mutation of their genetic material or by acquiring pieces of DNA that code for the resistance properties from other bacteria. </a:t>
            </a:r>
          </a:p>
          <a:p>
            <a:r>
              <a:rPr lang="en-US" dirty="0">
                <a:solidFill>
                  <a:schemeClr val="tx1"/>
                </a:solidFill>
                <a:latin typeface="+mj-lt"/>
              </a:rPr>
              <a:t>Some bacteria develop the ability to neutralize the antibiotic before it can do harm, others can rapidly pump the antibiotic out, and still others can change the antibiotic attack site so that it cannot affect the function of the bacteria. </a:t>
            </a:r>
          </a:p>
        </p:txBody>
      </p:sp>
    </p:spTree>
    <p:custDataLst>
      <p:tags r:id="rId1"/>
    </p:custDataLst>
    <p:extLst>
      <p:ext uri="{BB962C8B-B14F-4D97-AF65-F5344CB8AC3E}">
        <p14:creationId xmlns:p14="http://schemas.microsoft.com/office/powerpoint/2010/main" val="646556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j-lt"/>
              </a:rPr>
              <a:t>Antimicrobial Sensitivity</a:t>
            </a:r>
          </a:p>
        </p:txBody>
      </p:sp>
      <p:sp>
        <p:nvSpPr>
          <p:cNvPr id="3" name="Content Placeholder 2"/>
          <p:cNvSpPr>
            <a:spLocks noGrp="1"/>
          </p:cNvSpPr>
          <p:nvPr>
            <p:ph idx="1"/>
          </p:nvPr>
        </p:nvSpPr>
        <p:spPr/>
        <p:txBody>
          <a:bodyPr>
            <a:normAutofit/>
          </a:bodyPr>
          <a:lstStyle/>
          <a:p>
            <a:r>
              <a:rPr lang="en-US" dirty="0">
                <a:solidFill>
                  <a:schemeClr val="tx1"/>
                </a:solidFill>
                <a:latin typeface="+mj-lt"/>
              </a:rPr>
              <a:t>Performed to determine the susceptibility or resistance to specific antimicrobial drugs.</a:t>
            </a:r>
          </a:p>
          <a:p>
            <a:r>
              <a:rPr lang="en-US" dirty="0">
                <a:solidFill>
                  <a:schemeClr val="tx1"/>
                </a:solidFill>
                <a:latin typeface="+mj-lt"/>
              </a:rPr>
              <a:t>Helps veterinarian choose the most appropriate antimicrobial for the patient.</a:t>
            </a:r>
          </a:p>
          <a:p>
            <a:pPr lvl="1">
              <a:buNone/>
            </a:pPr>
            <a:r>
              <a:rPr lang="en-US" dirty="0">
                <a:solidFill>
                  <a:schemeClr val="tx1"/>
                </a:solidFill>
                <a:latin typeface="+mj-lt"/>
              </a:rPr>
              <a:t> </a:t>
            </a:r>
          </a:p>
        </p:txBody>
      </p:sp>
      <p:pic>
        <p:nvPicPr>
          <p:cNvPr id="4" name="Picture 3"/>
          <p:cNvPicPr>
            <a:picLocks noChangeAspect="1"/>
          </p:cNvPicPr>
          <p:nvPr/>
        </p:nvPicPr>
        <p:blipFill>
          <a:blip r:embed="rId3"/>
          <a:stretch>
            <a:fillRect/>
          </a:stretch>
        </p:blipFill>
        <p:spPr>
          <a:xfrm>
            <a:off x="2743200" y="3718687"/>
            <a:ext cx="3352800" cy="2590038"/>
          </a:xfrm>
          <a:prstGeom prst="rect">
            <a:avLst/>
          </a:prstGeom>
        </p:spPr>
      </p:pic>
    </p:spTree>
    <p:custDataLst>
      <p:tags r:id="rId1"/>
    </p:custDataLst>
    <p:extLst>
      <p:ext uri="{BB962C8B-B14F-4D97-AF65-F5344CB8AC3E}">
        <p14:creationId xmlns:p14="http://schemas.microsoft.com/office/powerpoint/2010/main" val="1343477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Agar Diffusion Method</a:t>
            </a:r>
          </a:p>
        </p:txBody>
      </p:sp>
      <p:sp>
        <p:nvSpPr>
          <p:cNvPr id="3" name="Content Placeholder 2"/>
          <p:cNvSpPr>
            <a:spLocks noGrp="1"/>
          </p:cNvSpPr>
          <p:nvPr>
            <p:ph idx="1"/>
          </p:nvPr>
        </p:nvSpPr>
        <p:spPr/>
        <p:txBody>
          <a:bodyPr>
            <a:normAutofit/>
          </a:bodyPr>
          <a:lstStyle/>
          <a:p>
            <a:r>
              <a:rPr lang="en-US" dirty="0">
                <a:solidFill>
                  <a:schemeClr val="tx1"/>
                </a:solidFill>
                <a:latin typeface="+mj-lt"/>
              </a:rPr>
              <a:t>Most commonly preferred method</a:t>
            </a:r>
          </a:p>
          <a:p>
            <a:pPr lvl="1"/>
            <a:r>
              <a:rPr lang="en-US" dirty="0">
                <a:solidFill>
                  <a:schemeClr val="tx1"/>
                </a:solidFill>
                <a:latin typeface="+mj-lt"/>
              </a:rPr>
              <a:t>Uses paper discs impregnated with antimicrobials</a:t>
            </a:r>
          </a:p>
          <a:p>
            <a:pPr lvl="1"/>
            <a:r>
              <a:rPr lang="en-US" dirty="0">
                <a:solidFill>
                  <a:schemeClr val="tx1"/>
                </a:solidFill>
                <a:latin typeface="+mj-lt"/>
              </a:rPr>
              <a:t>Quantitative and requires the measurement of inhibitory zone sizes</a:t>
            </a:r>
          </a:p>
          <a:p>
            <a:pPr lvl="2"/>
            <a:r>
              <a:rPr lang="en-US" dirty="0">
                <a:solidFill>
                  <a:schemeClr val="tx1"/>
                </a:solidFill>
                <a:latin typeface="+mj-lt"/>
              </a:rPr>
              <a:t>Gives an estimate of susceptibility</a:t>
            </a:r>
          </a:p>
          <a:p>
            <a:pPr lvl="1"/>
            <a:r>
              <a:rPr lang="en-US" dirty="0">
                <a:solidFill>
                  <a:schemeClr val="tx1"/>
                </a:solidFill>
                <a:latin typeface="+mj-lt"/>
              </a:rPr>
              <a:t>Concentrations on discs correlate with therapeutic levels of the drugs in tested animals</a:t>
            </a:r>
          </a:p>
          <a:p>
            <a:pPr>
              <a:buNone/>
            </a:pPr>
            <a:endParaRPr lang="en-US" dirty="0">
              <a:solidFill>
                <a:schemeClr val="tx1"/>
              </a:solidFill>
              <a:latin typeface="+mj-lt"/>
            </a:endParaRPr>
          </a:p>
        </p:txBody>
      </p:sp>
      <p:pic>
        <p:nvPicPr>
          <p:cNvPr id="4" name="Picture 3"/>
          <p:cNvPicPr>
            <a:picLocks noChangeAspect="1"/>
          </p:cNvPicPr>
          <p:nvPr/>
        </p:nvPicPr>
        <p:blipFill>
          <a:blip r:embed="rId3"/>
          <a:stretch>
            <a:fillRect/>
          </a:stretch>
        </p:blipFill>
        <p:spPr>
          <a:xfrm>
            <a:off x="5867400" y="4648200"/>
            <a:ext cx="2667000" cy="2060258"/>
          </a:xfrm>
          <a:prstGeom prst="rect">
            <a:avLst/>
          </a:prstGeom>
        </p:spPr>
      </p:pic>
    </p:spTree>
    <p:custDataLst>
      <p:tags r:id="rId1"/>
    </p:custDataLst>
    <p:extLst>
      <p:ext uri="{BB962C8B-B14F-4D97-AF65-F5344CB8AC3E}">
        <p14:creationId xmlns:p14="http://schemas.microsoft.com/office/powerpoint/2010/main" val="768418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Antimicrobial Discs (1 of 2)</a:t>
            </a:r>
          </a:p>
        </p:txBody>
      </p:sp>
      <p:sp>
        <p:nvSpPr>
          <p:cNvPr id="3" name="Content Placeholder 2"/>
          <p:cNvSpPr>
            <a:spLocks noGrp="1"/>
          </p:cNvSpPr>
          <p:nvPr>
            <p:ph idx="1"/>
          </p:nvPr>
        </p:nvSpPr>
        <p:spPr>
          <a:xfrm>
            <a:off x="457200" y="1524000"/>
            <a:ext cx="8229600" cy="4525963"/>
          </a:xfrm>
        </p:spPr>
        <p:txBody>
          <a:bodyPr/>
          <a:lstStyle/>
          <a:p>
            <a:r>
              <a:rPr lang="en-US" dirty="0">
                <a:solidFill>
                  <a:schemeClr val="tx1"/>
                </a:solidFill>
                <a:latin typeface="+mj-lt"/>
              </a:rPr>
              <a:t>Kept in the refrigerator when not used .</a:t>
            </a:r>
          </a:p>
          <a:p>
            <a:r>
              <a:rPr lang="en-US" dirty="0">
                <a:solidFill>
                  <a:schemeClr val="tx1"/>
                </a:solidFill>
                <a:latin typeface="+mj-lt"/>
              </a:rPr>
              <a:t>Outdated discs should not be used.</a:t>
            </a:r>
          </a:p>
          <a:p>
            <a:r>
              <a:rPr lang="en-US" dirty="0">
                <a:solidFill>
                  <a:schemeClr val="tx1"/>
                </a:solidFill>
                <a:latin typeface="+mj-lt"/>
              </a:rPr>
              <a:t>Potency of discs monitored with control organisms.</a:t>
            </a:r>
          </a:p>
          <a:p>
            <a:r>
              <a:rPr lang="en-US" dirty="0">
                <a:solidFill>
                  <a:schemeClr val="tx1"/>
                </a:solidFill>
                <a:latin typeface="+mj-lt"/>
              </a:rPr>
              <a:t>A disc dispenser for placement obtained from the manufacturer of the discs.</a:t>
            </a:r>
          </a:p>
          <a:p>
            <a:r>
              <a:rPr lang="en-US" dirty="0">
                <a:solidFill>
                  <a:schemeClr val="tx1"/>
                </a:solidFill>
                <a:latin typeface="+mj-lt"/>
              </a:rPr>
              <a:t>Caliper for measuring (Or clear ruler).</a:t>
            </a:r>
          </a:p>
          <a:p>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583214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19200"/>
          </a:xfrm>
        </p:spPr>
        <p:txBody>
          <a:bodyPr>
            <a:normAutofit/>
          </a:bodyPr>
          <a:lstStyle/>
          <a:p>
            <a:r>
              <a:rPr lang="en-US" dirty="0">
                <a:solidFill>
                  <a:schemeClr val="tx1"/>
                </a:solidFill>
                <a:latin typeface="+mj-lt"/>
              </a:rPr>
              <a:t>Indirect Sensitivity Testing</a:t>
            </a:r>
          </a:p>
        </p:txBody>
      </p:sp>
      <p:sp>
        <p:nvSpPr>
          <p:cNvPr id="3" name="Content Placeholder 2"/>
          <p:cNvSpPr>
            <a:spLocks noGrp="1"/>
          </p:cNvSpPr>
          <p:nvPr>
            <p:ph idx="1"/>
          </p:nvPr>
        </p:nvSpPr>
        <p:spPr>
          <a:xfrm>
            <a:off x="457200" y="1143000"/>
            <a:ext cx="8229600" cy="4983163"/>
          </a:xfrm>
        </p:spPr>
        <p:txBody>
          <a:bodyPr>
            <a:normAutofit/>
          </a:bodyPr>
          <a:lstStyle/>
          <a:p>
            <a:r>
              <a:rPr lang="en-US" sz="2800" dirty="0">
                <a:solidFill>
                  <a:schemeClr val="tx1"/>
                </a:solidFill>
                <a:latin typeface="+mj-lt"/>
              </a:rPr>
              <a:t>Requires that colony samples be taken from a culture plate and subcultured in broth media.</a:t>
            </a:r>
          </a:p>
          <a:p>
            <a:pPr lvl="1"/>
            <a:r>
              <a:rPr lang="en-US" sz="2400" dirty="0">
                <a:solidFill>
                  <a:schemeClr val="tx1"/>
                </a:solidFill>
                <a:latin typeface="+mj-lt"/>
              </a:rPr>
              <a:t>Incubate to achieve turbidity to match a standardized 0.5 McFarland suspension.</a:t>
            </a:r>
          </a:p>
          <a:p>
            <a:r>
              <a:rPr lang="en-US" sz="2800" dirty="0">
                <a:solidFill>
                  <a:schemeClr val="tx1"/>
                </a:solidFill>
                <a:latin typeface="+mj-lt"/>
              </a:rPr>
              <a:t>The broth suspension is then applied to Mueller-Hinton media with a swab or loop to cover the plate evenly. </a:t>
            </a:r>
          </a:p>
          <a:p>
            <a:pPr lvl="1"/>
            <a:endParaRPr lang="en-US" sz="2400" dirty="0">
              <a:solidFill>
                <a:schemeClr val="tx1"/>
              </a:solidFill>
              <a:latin typeface="+mj-lt"/>
            </a:endParaRPr>
          </a:p>
          <a:p>
            <a:pPr lvl="1"/>
            <a:endParaRPr lang="en-US" sz="2400" b="1" dirty="0">
              <a:solidFill>
                <a:schemeClr val="tx1"/>
              </a:solidFill>
              <a:latin typeface="+mj-lt"/>
            </a:endParaRPr>
          </a:p>
        </p:txBody>
      </p:sp>
      <p:pic>
        <p:nvPicPr>
          <p:cNvPr id="4" name="Picture 3" descr="Illustration of McFarland standard suspensions.&#10;"/>
          <p:cNvPicPr>
            <a:picLocks noChangeAspect="1"/>
          </p:cNvPicPr>
          <p:nvPr/>
        </p:nvPicPr>
        <p:blipFill>
          <a:blip r:embed="rId3"/>
          <a:stretch>
            <a:fillRect/>
          </a:stretch>
        </p:blipFill>
        <p:spPr>
          <a:xfrm>
            <a:off x="5726502" y="3962400"/>
            <a:ext cx="2552070" cy="2530431"/>
          </a:xfrm>
          <a:prstGeom prst="rect">
            <a:avLst/>
          </a:prstGeom>
        </p:spPr>
      </p:pic>
      <p:sp>
        <p:nvSpPr>
          <p:cNvPr id="7" name="Rectangle 6"/>
          <p:cNvSpPr/>
          <p:nvPr/>
        </p:nvSpPr>
        <p:spPr>
          <a:xfrm>
            <a:off x="1143000" y="5640824"/>
            <a:ext cx="4572000" cy="369332"/>
          </a:xfrm>
          <a:prstGeom prst="rect">
            <a:avLst/>
          </a:prstGeom>
        </p:spPr>
        <p:txBody>
          <a:bodyPr>
            <a:spAutoFit/>
          </a:bodyPr>
          <a:lstStyle/>
          <a:p>
            <a:pPr algn="ctr"/>
            <a:r>
              <a:rPr lang="en-US" dirty="0">
                <a:solidFill>
                  <a:srgbClr val="221E1F"/>
                </a:solidFill>
                <a:latin typeface="Univers"/>
              </a:rPr>
              <a:t>McFarland standard suspensions </a:t>
            </a:r>
            <a:endParaRPr lang="en-US" dirty="0"/>
          </a:p>
        </p:txBody>
      </p:sp>
    </p:spTree>
    <p:custDataLst>
      <p:tags r:id="rId1"/>
    </p:custDataLst>
    <p:extLst>
      <p:ext uri="{BB962C8B-B14F-4D97-AF65-F5344CB8AC3E}">
        <p14:creationId xmlns:p14="http://schemas.microsoft.com/office/powerpoint/2010/main" val="1781615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Indirect Versus Direct</a:t>
            </a:r>
          </a:p>
        </p:txBody>
      </p:sp>
      <p:sp>
        <p:nvSpPr>
          <p:cNvPr id="3" name="Content Placeholder 2"/>
          <p:cNvSpPr>
            <a:spLocks noGrp="1"/>
          </p:cNvSpPr>
          <p:nvPr>
            <p:ph idx="1"/>
          </p:nvPr>
        </p:nvSpPr>
        <p:spPr/>
        <p:txBody>
          <a:bodyPr/>
          <a:lstStyle/>
          <a:p>
            <a:r>
              <a:rPr lang="en-US" dirty="0">
                <a:solidFill>
                  <a:schemeClr val="tx1"/>
                </a:solidFill>
                <a:latin typeface="+mj-lt"/>
              </a:rPr>
              <a:t>Indirect testing is more precise than direct testing, but results are not available as quickly.</a:t>
            </a:r>
          </a:p>
          <a:p>
            <a:endParaRPr lang="en-US" dirty="0">
              <a:solidFill>
                <a:schemeClr val="tx1"/>
              </a:solidFill>
              <a:latin typeface="+mj-lt"/>
            </a:endParaRPr>
          </a:p>
          <a:p>
            <a:endParaRPr lang="en-US" dirty="0">
              <a:solidFill>
                <a:schemeClr val="tx1"/>
              </a:solidFill>
              <a:latin typeface="+mj-lt"/>
            </a:endParaRPr>
          </a:p>
        </p:txBody>
      </p:sp>
      <p:pic>
        <p:nvPicPr>
          <p:cNvPr id="4" name="Picture 3"/>
          <p:cNvPicPr>
            <a:picLocks noChangeAspect="1"/>
          </p:cNvPicPr>
          <p:nvPr/>
        </p:nvPicPr>
        <p:blipFill>
          <a:blip r:embed="rId3"/>
          <a:stretch>
            <a:fillRect/>
          </a:stretch>
        </p:blipFill>
        <p:spPr>
          <a:xfrm>
            <a:off x="1714500" y="3186906"/>
            <a:ext cx="5715000" cy="3121819"/>
          </a:xfrm>
          <a:prstGeom prst="rect">
            <a:avLst/>
          </a:prstGeom>
        </p:spPr>
      </p:pic>
    </p:spTree>
    <p:custDataLst>
      <p:tags r:id="rId1"/>
    </p:custDataLst>
    <p:extLst>
      <p:ext uri="{BB962C8B-B14F-4D97-AF65-F5344CB8AC3E}">
        <p14:creationId xmlns:p14="http://schemas.microsoft.com/office/powerpoint/2010/main" val="3587809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Direct Testing Method</a:t>
            </a:r>
          </a:p>
        </p:txBody>
      </p:sp>
      <p:sp>
        <p:nvSpPr>
          <p:cNvPr id="3" name="Content Placeholder 2"/>
          <p:cNvSpPr>
            <a:spLocks noGrp="1"/>
          </p:cNvSpPr>
          <p:nvPr>
            <p:ph idx="1"/>
          </p:nvPr>
        </p:nvSpPr>
        <p:spPr/>
        <p:txBody>
          <a:bodyPr/>
          <a:lstStyle/>
          <a:p>
            <a:r>
              <a:rPr lang="en-US" dirty="0">
                <a:solidFill>
                  <a:schemeClr val="tx1"/>
                </a:solidFill>
                <a:latin typeface="+mj-lt"/>
              </a:rPr>
              <a:t>Application of undiluted samples (urine etc.) directly to a Mueller-Hinton plate</a:t>
            </a:r>
          </a:p>
          <a:p>
            <a:pPr lvl="1"/>
            <a:r>
              <a:rPr lang="en-US" dirty="0">
                <a:solidFill>
                  <a:schemeClr val="tx1"/>
                </a:solidFill>
                <a:latin typeface="+mj-lt"/>
              </a:rPr>
              <a:t>Not as precise</a:t>
            </a:r>
          </a:p>
          <a:p>
            <a:pPr lvl="1"/>
            <a:r>
              <a:rPr lang="en-US" dirty="0">
                <a:solidFill>
                  <a:schemeClr val="tx1"/>
                </a:solidFill>
                <a:latin typeface="+mj-lt"/>
              </a:rPr>
              <a:t>Reasonable results if only one organism is present.</a:t>
            </a:r>
          </a:p>
          <a:p>
            <a:pPr lvl="1"/>
            <a:r>
              <a:rPr lang="en-US" dirty="0">
                <a:solidFill>
                  <a:schemeClr val="tx1"/>
                </a:solidFill>
                <a:latin typeface="+mj-lt"/>
              </a:rPr>
              <a:t>Interpret with caution if multiple organisms are present.</a:t>
            </a:r>
          </a:p>
          <a:p>
            <a:pPr lvl="1"/>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168777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Disc Placement</a:t>
            </a:r>
          </a:p>
        </p:txBody>
      </p:sp>
      <p:sp>
        <p:nvSpPr>
          <p:cNvPr id="3" name="Content Placeholder 2"/>
          <p:cNvSpPr>
            <a:spLocks noGrp="1"/>
          </p:cNvSpPr>
          <p:nvPr>
            <p:ph idx="1"/>
          </p:nvPr>
        </p:nvSpPr>
        <p:spPr/>
        <p:txBody>
          <a:bodyPr>
            <a:normAutofit fontScale="92500" lnSpcReduction="10000"/>
          </a:bodyPr>
          <a:lstStyle/>
          <a:p>
            <a:r>
              <a:rPr lang="en-US" sz="3000" dirty="0">
                <a:solidFill>
                  <a:schemeClr val="tx1"/>
                </a:solidFill>
                <a:latin typeface="+mj-lt"/>
              </a:rPr>
              <a:t>Dispenser or sterile forceps</a:t>
            </a:r>
          </a:p>
          <a:p>
            <a:pPr lvl="1"/>
            <a:r>
              <a:rPr lang="en-US" sz="2600" dirty="0">
                <a:solidFill>
                  <a:schemeClr val="tx1"/>
                </a:solidFill>
                <a:latin typeface="+mj-lt"/>
              </a:rPr>
              <a:t>Flamed and cooled between each use</a:t>
            </a:r>
          </a:p>
          <a:p>
            <a:r>
              <a:rPr lang="en-US" sz="3000" dirty="0">
                <a:solidFill>
                  <a:schemeClr val="tx1"/>
                </a:solidFill>
                <a:latin typeface="+mj-lt"/>
              </a:rPr>
              <a:t>10 to 15 mm apart</a:t>
            </a:r>
          </a:p>
          <a:p>
            <a:pPr lvl="1"/>
            <a:r>
              <a:rPr lang="en-US" sz="2600" dirty="0">
                <a:solidFill>
                  <a:schemeClr val="tx1"/>
                </a:solidFill>
                <a:latin typeface="+mj-lt"/>
              </a:rPr>
              <a:t>Avoid overlapping of ZOI</a:t>
            </a:r>
          </a:p>
          <a:p>
            <a:r>
              <a:rPr lang="en-US" sz="3000" dirty="0">
                <a:solidFill>
                  <a:schemeClr val="tx1"/>
                </a:solidFill>
                <a:latin typeface="+mj-lt"/>
              </a:rPr>
              <a:t>Place disc into the agar with a sterile swab </a:t>
            </a:r>
          </a:p>
          <a:p>
            <a:r>
              <a:rPr lang="en-US" sz="3000" dirty="0">
                <a:solidFill>
                  <a:schemeClr val="tx1"/>
                </a:solidFill>
                <a:latin typeface="+mj-lt"/>
              </a:rPr>
              <a:t>Incubate, inverted and aerobic at 37º C, within 15 minutes of disc placement </a:t>
            </a:r>
          </a:p>
          <a:p>
            <a:r>
              <a:rPr lang="en-US" sz="3000" dirty="0">
                <a:solidFill>
                  <a:schemeClr val="tx1"/>
                </a:solidFill>
                <a:latin typeface="+mj-lt"/>
              </a:rPr>
              <a:t>Stacks of four or fewer </a:t>
            </a:r>
          </a:p>
          <a:p>
            <a:pPr lvl="1"/>
            <a:r>
              <a:rPr lang="en-US" sz="2600" dirty="0">
                <a:solidFill>
                  <a:schemeClr val="tx1"/>
                </a:solidFill>
                <a:latin typeface="+mj-lt"/>
              </a:rPr>
              <a:t>If taller, the middle plates take longer to get to temperature.</a:t>
            </a:r>
          </a:p>
          <a:p>
            <a:pPr lvl="1"/>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2871389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Morphology</a:t>
            </a:r>
          </a:p>
        </p:txBody>
      </p:sp>
      <p:sp>
        <p:nvSpPr>
          <p:cNvPr id="3" name="Content Placeholder 2"/>
          <p:cNvSpPr>
            <a:spLocks noGrp="1"/>
          </p:cNvSpPr>
          <p:nvPr>
            <p:ph idx="1"/>
          </p:nvPr>
        </p:nvSpPr>
        <p:spPr>
          <a:xfrm>
            <a:off x="762000" y="1219200"/>
            <a:ext cx="7924800" cy="4906963"/>
          </a:xfrm>
        </p:spPr>
        <p:txBody>
          <a:bodyPr/>
          <a:lstStyle/>
          <a:p>
            <a:r>
              <a:rPr lang="en-US" dirty="0">
                <a:solidFill>
                  <a:schemeClr val="tx1"/>
                </a:solidFill>
                <a:latin typeface="+mj-lt"/>
              </a:rPr>
              <a:t>Classified by shape and arrangement</a:t>
            </a:r>
          </a:p>
          <a:p>
            <a:pPr marL="0" indent="0">
              <a:buNone/>
            </a:pPr>
            <a:endParaRPr lang="en-US" sz="2400" dirty="0">
              <a:solidFill>
                <a:schemeClr val="tx1"/>
              </a:solidFill>
              <a:latin typeface="+mj-lt"/>
            </a:endParaRPr>
          </a:p>
        </p:txBody>
      </p:sp>
      <p:pic>
        <p:nvPicPr>
          <p:cNvPr id="5" name="Picture 4"/>
          <p:cNvPicPr>
            <a:picLocks noChangeAspect="1"/>
          </p:cNvPicPr>
          <p:nvPr/>
        </p:nvPicPr>
        <p:blipFill>
          <a:blip r:embed="rId3"/>
          <a:stretch>
            <a:fillRect/>
          </a:stretch>
        </p:blipFill>
        <p:spPr>
          <a:xfrm>
            <a:off x="1828800" y="1905000"/>
            <a:ext cx="5219012" cy="4818887"/>
          </a:xfrm>
          <a:prstGeom prst="rect">
            <a:avLst/>
          </a:prstGeom>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solidFill>
                  <a:schemeClr val="tx1"/>
                </a:solidFill>
                <a:latin typeface="+mj-lt"/>
              </a:rPr>
              <a:t>Zone of Inhibition</a:t>
            </a:r>
          </a:p>
        </p:txBody>
      </p:sp>
      <p:sp>
        <p:nvSpPr>
          <p:cNvPr id="3" name="Content Placeholder 2"/>
          <p:cNvSpPr>
            <a:spLocks noGrp="1"/>
          </p:cNvSpPr>
          <p:nvPr>
            <p:ph idx="1"/>
          </p:nvPr>
        </p:nvSpPr>
        <p:spPr>
          <a:xfrm>
            <a:off x="457200" y="1066800"/>
            <a:ext cx="8229600" cy="5059363"/>
          </a:xfrm>
        </p:spPr>
        <p:txBody>
          <a:bodyPr/>
          <a:lstStyle/>
          <a:p>
            <a:r>
              <a:rPr lang="en-US" dirty="0">
                <a:solidFill>
                  <a:schemeClr val="tx1"/>
                </a:solidFill>
                <a:latin typeface="+mj-lt"/>
              </a:rPr>
              <a:t>Measurement is compared to a chart of ZOI to determine the relative resistance of the bacterium to the antimicrobial.</a:t>
            </a:r>
          </a:p>
          <a:p>
            <a:r>
              <a:rPr lang="en-US" dirty="0">
                <a:solidFill>
                  <a:schemeClr val="tx1"/>
                </a:solidFill>
                <a:latin typeface="+mj-lt"/>
              </a:rPr>
              <a:t>The zone sizes are divided into two major categories: resistant or susceptible to the particular antimicrobial agent. </a:t>
            </a:r>
          </a:p>
          <a:p>
            <a:pPr lvl="1"/>
            <a:r>
              <a:rPr lang="en-US" dirty="0">
                <a:solidFill>
                  <a:schemeClr val="tx1"/>
                </a:solidFill>
                <a:latin typeface="+mj-lt"/>
              </a:rPr>
              <a:t>The susceptible category is subdivided into intermediate susceptibility and susceptible. </a:t>
            </a:r>
          </a:p>
          <a:p>
            <a:endParaRPr lang="en-US" b="1" dirty="0">
              <a:solidFill>
                <a:schemeClr val="tx1"/>
              </a:solidFill>
              <a:latin typeface="+mj-lt"/>
            </a:endParaRPr>
          </a:p>
        </p:txBody>
      </p:sp>
      <p:pic>
        <p:nvPicPr>
          <p:cNvPr id="4" name="Picture 3"/>
          <p:cNvPicPr>
            <a:picLocks noChangeAspect="1"/>
          </p:cNvPicPr>
          <p:nvPr/>
        </p:nvPicPr>
        <p:blipFill>
          <a:blip r:embed="rId3"/>
          <a:stretch>
            <a:fillRect/>
          </a:stretch>
        </p:blipFill>
        <p:spPr>
          <a:xfrm>
            <a:off x="5867400" y="4680013"/>
            <a:ext cx="2819400" cy="2177987"/>
          </a:xfrm>
          <a:prstGeom prst="rect">
            <a:avLst/>
          </a:prstGeom>
        </p:spPr>
      </p:pic>
    </p:spTree>
    <p:custDataLst>
      <p:tags r:id="rId1"/>
    </p:custDataLst>
    <p:extLst>
      <p:ext uri="{BB962C8B-B14F-4D97-AF65-F5344CB8AC3E}">
        <p14:creationId xmlns:p14="http://schemas.microsoft.com/office/powerpoint/2010/main" val="5487444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Reading of ZOI</a:t>
            </a:r>
          </a:p>
        </p:txBody>
      </p:sp>
      <p:sp>
        <p:nvSpPr>
          <p:cNvPr id="3" name="Content Placeholder 2"/>
          <p:cNvSpPr>
            <a:spLocks noGrp="1"/>
          </p:cNvSpPr>
          <p:nvPr>
            <p:ph idx="1"/>
          </p:nvPr>
        </p:nvSpPr>
        <p:spPr>
          <a:xfrm>
            <a:off x="457200" y="1600200"/>
            <a:ext cx="5105400" cy="4525963"/>
          </a:xfrm>
        </p:spPr>
        <p:txBody>
          <a:bodyPr>
            <a:normAutofit lnSpcReduction="10000"/>
          </a:bodyPr>
          <a:lstStyle/>
          <a:p>
            <a:r>
              <a:rPr lang="en-US" dirty="0">
                <a:solidFill>
                  <a:schemeClr val="tx1"/>
                </a:solidFill>
                <a:latin typeface="+mj-lt"/>
              </a:rPr>
              <a:t>Plates read after a constant time period</a:t>
            </a:r>
          </a:p>
          <a:p>
            <a:pPr lvl="1"/>
            <a:r>
              <a:rPr lang="en-US" dirty="0">
                <a:solidFill>
                  <a:schemeClr val="tx1"/>
                </a:solidFill>
                <a:latin typeface="+mj-lt"/>
              </a:rPr>
              <a:t>Usually 18 to 24 hours</a:t>
            </a:r>
          </a:p>
          <a:p>
            <a:pPr lvl="1"/>
            <a:r>
              <a:rPr lang="en-US" dirty="0">
                <a:solidFill>
                  <a:schemeClr val="tx1"/>
                </a:solidFill>
                <a:latin typeface="+mj-lt"/>
              </a:rPr>
              <a:t>Prolonged incubation may alter the size of ZOI</a:t>
            </a:r>
          </a:p>
          <a:p>
            <a:r>
              <a:rPr lang="en-US" dirty="0">
                <a:solidFill>
                  <a:schemeClr val="tx1"/>
                </a:solidFill>
                <a:latin typeface="+mj-lt"/>
              </a:rPr>
              <a:t>Zones read from the bottom of the plate using a caliper, transparent ruler, or template</a:t>
            </a:r>
          </a:p>
          <a:p>
            <a:r>
              <a:rPr lang="en-US" dirty="0">
                <a:solidFill>
                  <a:schemeClr val="tx1"/>
                </a:solidFill>
                <a:latin typeface="+mj-lt"/>
              </a:rPr>
              <a:t>Measured to the nearest millimeter</a:t>
            </a:r>
          </a:p>
        </p:txBody>
      </p:sp>
      <p:pic>
        <p:nvPicPr>
          <p:cNvPr id="6" name="Picture 2" descr="Illustration of the use of calipers to measure the zone of inhibiti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9305" y="1600200"/>
            <a:ext cx="304609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869305" y="5101882"/>
            <a:ext cx="3046095" cy="923330"/>
          </a:xfrm>
          <a:prstGeom prst="rect">
            <a:avLst/>
          </a:prstGeom>
        </p:spPr>
        <p:txBody>
          <a:bodyPr wrap="square">
            <a:spAutoFit/>
          </a:bodyPr>
          <a:lstStyle/>
          <a:p>
            <a:r>
              <a:rPr lang="en-US" dirty="0">
                <a:solidFill>
                  <a:srgbClr val="221E1F"/>
                </a:solidFill>
                <a:latin typeface="Univers"/>
              </a:rPr>
              <a:t>The use of calipers to measure the zone of inhibition </a:t>
            </a:r>
            <a:endParaRPr lang="en-US" dirty="0"/>
          </a:p>
        </p:txBody>
      </p:sp>
    </p:spTree>
    <p:custDataLst>
      <p:tags r:id="rId1"/>
    </p:custDataLst>
    <p:extLst>
      <p:ext uri="{BB962C8B-B14F-4D97-AF65-F5344CB8AC3E}">
        <p14:creationId xmlns:p14="http://schemas.microsoft.com/office/powerpoint/2010/main" val="3765252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latin typeface="+mj-lt"/>
              </a:rPr>
              <a:t>Minimum Inhibitory</a:t>
            </a:r>
            <a:br>
              <a:rPr lang="en-US" dirty="0">
                <a:solidFill>
                  <a:schemeClr val="tx1"/>
                </a:solidFill>
                <a:latin typeface="+mj-lt"/>
              </a:rPr>
            </a:br>
            <a:r>
              <a:rPr lang="en-US" dirty="0">
                <a:solidFill>
                  <a:schemeClr val="tx1"/>
                </a:solidFill>
                <a:latin typeface="+mj-lt"/>
              </a:rPr>
              <a:t>Concentration</a:t>
            </a:r>
          </a:p>
        </p:txBody>
      </p:sp>
      <p:sp>
        <p:nvSpPr>
          <p:cNvPr id="3" name="Content Placeholder 2"/>
          <p:cNvSpPr>
            <a:spLocks noGrp="1"/>
          </p:cNvSpPr>
          <p:nvPr>
            <p:ph idx="1"/>
          </p:nvPr>
        </p:nvSpPr>
        <p:spPr>
          <a:xfrm>
            <a:off x="304800" y="1417638"/>
            <a:ext cx="8534400" cy="4938712"/>
          </a:xfrm>
        </p:spPr>
        <p:txBody>
          <a:bodyPr>
            <a:normAutofit/>
          </a:bodyPr>
          <a:lstStyle/>
          <a:p>
            <a:r>
              <a:rPr lang="en-US" dirty="0">
                <a:solidFill>
                  <a:schemeClr val="tx1"/>
                </a:solidFill>
                <a:latin typeface="+mj-lt"/>
              </a:rPr>
              <a:t>Minimum inhibitory concentration (MIC) of an antimicrobial is the lowest concentration of a specific antimicrobial that can inhibit the growth of a given bacteria. </a:t>
            </a:r>
          </a:p>
          <a:p>
            <a:r>
              <a:rPr lang="en-US" dirty="0">
                <a:solidFill>
                  <a:schemeClr val="tx1"/>
                </a:solidFill>
                <a:latin typeface="+mj-lt"/>
              </a:rPr>
              <a:t>Choice of a specific concentration of antimicrobial is based on the MIC, the site of infection, and the breakpoint of the antimicrobial. </a:t>
            </a:r>
          </a:p>
          <a:p>
            <a:endParaRPr lang="en-US" dirty="0">
              <a:latin typeface="+mj-lt"/>
            </a:endParaRPr>
          </a:p>
          <a:p>
            <a:r>
              <a:rPr lang="en-US" dirty="0">
                <a:latin typeface="+mj-lt"/>
                <a:hlinkClick r:id="rId3"/>
              </a:rPr>
              <a:t>AB Sensitively</a:t>
            </a:r>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6460911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3" name="Content Placeholder 2"/>
          <p:cNvSpPr>
            <a:spLocks noGrp="1"/>
          </p:cNvSpPr>
          <p:nvPr>
            <p:ph idx="1"/>
          </p:nvPr>
        </p:nvSpPr>
        <p:spPr/>
        <p:txBody>
          <a:bodyPr/>
          <a:lstStyle/>
          <a:p>
            <a:r>
              <a:rPr lang="en-US" dirty="0"/>
              <a:t>What is a ZOI?</a:t>
            </a:r>
          </a:p>
        </p:txBody>
      </p:sp>
    </p:spTree>
    <p:custDataLst>
      <p:tags r:id="rId1"/>
    </p:custDataLst>
    <p:extLst>
      <p:ext uri="{BB962C8B-B14F-4D97-AF65-F5344CB8AC3E}">
        <p14:creationId xmlns:p14="http://schemas.microsoft.com/office/powerpoint/2010/main" val="566762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p>
            <a:r>
              <a:rPr lang="en-US" dirty="0"/>
              <a:t>Additional Testing</a:t>
            </a:r>
          </a:p>
        </p:txBody>
      </p:sp>
      <p:sp>
        <p:nvSpPr>
          <p:cNvPr id="3" name="Subtitle 2"/>
          <p:cNvSpPr>
            <a:spLocks noGrp="1"/>
          </p:cNvSpPr>
          <p:nvPr>
            <p:ph type="subTitle" idx="1"/>
          </p:nvPr>
        </p:nvSpPr>
        <p:spPr>
          <a:xfrm>
            <a:off x="1676400" y="3886200"/>
            <a:ext cx="6781800" cy="1752600"/>
          </a:xfrm>
        </p:spPr>
        <p:txBody>
          <a:bodyPr>
            <a:normAutofit/>
          </a:bodyPr>
          <a:lstStyle/>
          <a:p>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1601785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spcBef>
                <a:spcPts val="0"/>
              </a:spcBef>
            </a:pPr>
            <a:r>
              <a:rPr lang="en-US" sz="4000" dirty="0">
                <a:solidFill>
                  <a:schemeClr val="tx1"/>
                </a:solidFill>
                <a:latin typeface="+mj-lt"/>
              </a:rPr>
              <a:t>Additional Testing</a:t>
            </a:r>
          </a:p>
        </p:txBody>
      </p:sp>
      <p:sp>
        <p:nvSpPr>
          <p:cNvPr id="3" name="Content Placeholder 2"/>
          <p:cNvSpPr>
            <a:spLocks noGrp="1"/>
          </p:cNvSpPr>
          <p:nvPr>
            <p:ph idx="1"/>
          </p:nvPr>
        </p:nvSpPr>
        <p:spPr/>
        <p:txBody>
          <a:bodyPr>
            <a:noAutofit/>
          </a:bodyPr>
          <a:lstStyle/>
          <a:p>
            <a:pPr>
              <a:spcBef>
                <a:spcPts val="0"/>
              </a:spcBef>
            </a:pPr>
            <a:r>
              <a:rPr lang="en-US" sz="2800" dirty="0">
                <a:solidFill>
                  <a:schemeClr val="tx1"/>
                </a:solidFill>
                <a:latin typeface="+mj-lt"/>
              </a:rPr>
              <a:t>Motility</a:t>
            </a:r>
          </a:p>
          <a:p>
            <a:pPr>
              <a:spcBef>
                <a:spcPts val="0"/>
              </a:spcBef>
            </a:pPr>
            <a:r>
              <a:rPr lang="en-US" sz="2800" dirty="0">
                <a:solidFill>
                  <a:schemeClr val="tx1"/>
                </a:solidFill>
                <a:latin typeface="+mj-lt"/>
              </a:rPr>
              <a:t>Catalase test</a:t>
            </a:r>
          </a:p>
          <a:p>
            <a:pPr>
              <a:spcBef>
                <a:spcPts val="0"/>
              </a:spcBef>
            </a:pPr>
            <a:r>
              <a:rPr lang="en-US" sz="2800" dirty="0">
                <a:solidFill>
                  <a:schemeClr val="tx1"/>
                </a:solidFill>
                <a:latin typeface="+mj-lt"/>
              </a:rPr>
              <a:t>Coagulase test</a:t>
            </a:r>
          </a:p>
          <a:p>
            <a:pPr>
              <a:spcBef>
                <a:spcPts val="0"/>
              </a:spcBef>
            </a:pPr>
            <a:r>
              <a:rPr lang="en-US" sz="2800" dirty="0">
                <a:solidFill>
                  <a:schemeClr val="tx1"/>
                </a:solidFill>
                <a:latin typeface="+mj-lt"/>
              </a:rPr>
              <a:t>Oxidase activity</a:t>
            </a:r>
          </a:p>
          <a:p>
            <a:pPr>
              <a:spcBef>
                <a:spcPts val="0"/>
              </a:spcBef>
            </a:pPr>
            <a:r>
              <a:rPr lang="en-US" sz="2800" dirty="0">
                <a:solidFill>
                  <a:schemeClr val="tx1"/>
                </a:solidFill>
                <a:latin typeface="+mj-lt"/>
              </a:rPr>
              <a:t>Acid production from glucose</a:t>
            </a:r>
          </a:p>
          <a:p>
            <a:pPr>
              <a:spcBef>
                <a:spcPts val="0"/>
              </a:spcBef>
            </a:pPr>
            <a:r>
              <a:rPr lang="en-US" sz="2800" dirty="0">
                <a:solidFill>
                  <a:schemeClr val="tx1"/>
                </a:solidFill>
                <a:latin typeface="+mj-lt"/>
              </a:rPr>
              <a:t>California mastitis test</a:t>
            </a:r>
          </a:p>
          <a:p>
            <a:pPr>
              <a:spcBef>
                <a:spcPts val="0"/>
              </a:spcBef>
            </a:pPr>
            <a:r>
              <a:rPr lang="en-US" sz="2800" dirty="0">
                <a:solidFill>
                  <a:schemeClr val="tx1"/>
                </a:solidFill>
                <a:latin typeface="+mj-lt"/>
              </a:rPr>
              <a:t>Immunologic examination</a:t>
            </a:r>
          </a:p>
        </p:txBody>
      </p:sp>
    </p:spTree>
    <p:custDataLst>
      <p:tags r:id="rId1"/>
    </p:custDataLst>
    <p:extLst>
      <p:ext uri="{BB962C8B-B14F-4D97-AF65-F5344CB8AC3E}">
        <p14:creationId xmlns:p14="http://schemas.microsoft.com/office/powerpoint/2010/main" val="2507223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Motility</a:t>
            </a:r>
          </a:p>
        </p:txBody>
      </p:sp>
      <p:sp>
        <p:nvSpPr>
          <p:cNvPr id="3" name="Content Placeholder 2"/>
          <p:cNvSpPr>
            <a:spLocks noGrp="1"/>
          </p:cNvSpPr>
          <p:nvPr>
            <p:ph idx="1"/>
          </p:nvPr>
        </p:nvSpPr>
        <p:spPr/>
        <p:txBody>
          <a:bodyPr>
            <a:normAutofit/>
          </a:bodyPr>
          <a:lstStyle/>
          <a:p>
            <a:r>
              <a:rPr lang="en-US" sz="2800" dirty="0">
                <a:solidFill>
                  <a:schemeClr val="tx1"/>
                </a:solidFill>
                <a:latin typeface="+mj-lt"/>
              </a:rPr>
              <a:t>Wet prep</a:t>
            </a:r>
          </a:p>
          <a:p>
            <a:pPr lvl="1"/>
            <a:r>
              <a:rPr lang="en-US" sz="2400" dirty="0">
                <a:solidFill>
                  <a:schemeClr val="tx1"/>
                </a:solidFill>
                <a:latin typeface="+mj-lt"/>
              </a:rPr>
              <a:t>Young broth culture</a:t>
            </a:r>
          </a:p>
          <a:p>
            <a:pPr lvl="1"/>
            <a:r>
              <a:rPr lang="en-US" sz="2400" dirty="0">
                <a:solidFill>
                  <a:schemeClr val="tx1"/>
                </a:solidFill>
                <a:latin typeface="+mj-lt"/>
              </a:rPr>
              <a:t>A loopful of culture placed on slide under coverslip </a:t>
            </a:r>
          </a:p>
          <a:p>
            <a:pPr lvl="1"/>
            <a:r>
              <a:rPr lang="en-US" sz="2400" dirty="0">
                <a:solidFill>
                  <a:schemeClr val="tx1"/>
                </a:solidFill>
                <a:latin typeface="+mj-lt"/>
              </a:rPr>
              <a:t>Examined with high dry objective</a:t>
            </a:r>
          </a:p>
          <a:p>
            <a:pPr lvl="2"/>
            <a:r>
              <a:rPr lang="en-US" sz="2000" dirty="0">
                <a:solidFill>
                  <a:schemeClr val="tx1"/>
                </a:solidFill>
                <a:latin typeface="+mj-lt"/>
              </a:rPr>
              <a:t>Look for motile</a:t>
            </a:r>
            <a:r>
              <a:rPr lang="en-US" sz="2000" dirty="0">
                <a:solidFill>
                  <a:schemeClr val="tx1"/>
                </a:solidFill>
                <a:latin typeface="+mj-lt"/>
                <a:cs typeface="Times New Roman"/>
              </a:rPr>
              <a:t>—</a:t>
            </a:r>
            <a:r>
              <a:rPr lang="en-US" sz="2000" dirty="0">
                <a:solidFill>
                  <a:schemeClr val="tx1"/>
                </a:solidFill>
                <a:latin typeface="+mj-lt"/>
              </a:rPr>
              <a:t>cells moving back and forth among other cells</a:t>
            </a:r>
          </a:p>
          <a:p>
            <a:pPr lvl="1"/>
            <a:r>
              <a:rPr lang="en-US" sz="2400" dirty="0">
                <a:solidFill>
                  <a:schemeClr val="tx1"/>
                </a:solidFill>
                <a:latin typeface="+mj-lt"/>
              </a:rPr>
              <a:t>Observe quickly</a:t>
            </a:r>
            <a:r>
              <a:rPr lang="en-US" dirty="0">
                <a:solidFill>
                  <a:schemeClr val="tx1"/>
                </a:solidFill>
                <a:latin typeface="+mj-lt"/>
                <a:cs typeface="Times New Roman"/>
              </a:rPr>
              <a:t>—</a:t>
            </a:r>
            <a:r>
              <a:rPr lang="en-US" sz="2400" dirty="0">
                <a:solidFill>
                  <a:schemeClr val="tx1"/>
                </a:solidFill>
                <a:latin typeface="+mj-lt"/>
              </a:rPr>
              <a:t>evaporation</a:t>
            </a:r>
          </a:p>
          <a:p>
            <a:pPr lvl="1"/>
            <a:r>
              <a:rPr lang="en-US" sz="2400" dirty="0">
                <a:solidFill>
                  <a:schemeClr val="tx1"/>
                </a:solidFill>
                <a:latin typeface="+mj-lt"/>
              </a:rPr>
              <a:t>Brownian movement</a:t>
            </a:r>
            <a:r>
              <a:rPr lang="en-US" dirty="0">
                <a:solidFill>
                  <a:schemeClr val="tx1"/>
                </a:solidFill>
                <a:latin typeface="+mj-lt"/>
                <a:cs typeface="Times New Roman"/>
              </a:rPr>
              <a:t>—</a:t>
            </a:r>
            <a:r>
              <a:rPr lang="en-US" sz="2400" dirty="0">
                <a:solidFill>
                  <a:schemeClr val="tx1"/>
                </a:solidFill>
                <a:latin typeface="+mj-lt"/>
              </a:rPr>
              <a:t>not true motility</a:t>
            </a:r>
          </a:p>
          <a:p>
            <a:pPr lvl="2"/>
            <a:r>
              <a:rPr lang="en-US" sz="2000" dirty="0">
                <a:solidFill>
                  <a:schemeClr val="tx1"/>
                </a:solidFill>
                <a:latin typeface="+mj-lt"/>
              </a:rPr>
              <a:t>Shifting of cells with little movement related to other cells</a:t>
            </a:r>
          </a:p>
          <a:p>
            <a:pPr lvl="1"/>
            <a:endParaRPr lang="en-US" dirty="0">
              <a:solidFill>
                <a:schemeClr val="tx1"/>
              </a:solidFill>
              <a:latin typeface="+mj-lt"/>
            </a:endParaRPr>
          </a:p>
          <a:p>
            <a:endParaRPr lang="en-US" dirty="0">
              <a:solidFill>
                <a:schemeClr val="tx1"/>
              </a:solidFill>
              <a:latin typeface="+mj-lt"/>
            </a:endParaRPr>
          </a:p>
        </p:txBody>
      </p:sp>
    </p:spTree>
    <p:custDataLst>
      <p:tags r:id="rId1"/>
    </p:custDataLst>
    <p:extLst>
      <p:ext uri="{BB962C8B-B14F-4D97-AF65-F5344CB8AC3E}">
        <p14:creationId xmlns:p14="http://schemas.microsoft.com/office/powerpoint/2010/main" val="19881890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Catalase Test (1 of 2)</a:t>
            </a:r>
          </a:p>
        </p:txBody>
      </p:sp>
      <p:sp>
        <p:nvSpPr>
          <p:cNvPr id="3" name="Content Placeholder 2"/>
          <p:cNvSpPr>
            <a:spLocks noGrp="1"/>
          </p:cNvSpPr>
          <p:nvPr>
            <p:ph idx="1"/>
          </p:nvPr>
        </p:nvSpPr>
        <p:spPr>
          <a:xfrm>
            <a:off x="228600" y="1491178"/>
            <a:ext cx="6570768" cy="4525963"/>
          </a:xfrm>
        </p:spPr>
        <p:txBody>
          <a:bodyPr>
            <a:normAutofit fontScale="92500"/>
          </a:bodyPr>
          <a:lstStyle/>
          <a:p>
            <a:r>
              <a:rPr lang="en-US" sz="2800" dirty="0">
                <a:solidFill>
                  <a:schemeClr val="tx1"/>
                </a:solidFill>
                <a:latin typeface="+mj-lt"/>
              </a:rPr>
              <a:t>Performed on gram-positive cocci and small gram-positive bacilli</a:t>
            </a:r>
          </a:p>
          <a:p>
            <a:r>
              <a:rPr lang="en-US" sz="2800" dirty="0">
                <a:solidFill>
                  <a:schemeClr val="tx1"/>
                </a:solidFill>
                <a:latin typeface="+mj-lt"/>
              </a:rPr>
              <a:t>Tests for the enzyme catalase</a:t>
            </a:r>
          </a:p>
          <a:p>
            <a:pPr lvl="1"/>
            <a:r>
              <a:rPr lang="en-US" sz="2400" dirty="0">
                <a:solidFill>
                  <a:schemeClr val="tx1"/>
                </a:solidFill>
                <a:latin typeface="+mj-lt"/>
              </a:rPr>
              <a:t>Acts on hydrogen peroxide to produce water and oxygen</a:t>
            </a:r>
          </a:p>
          <a:p>
            <a:pPr lvl="1"/>
            <a:r>
              <a:rPr lang="en-US" sz="2400" dirty="0">
                <a:solidFill>
                  <a:schemeClr val="tx1"/>
                </a:solidFill>
                <a:latin typeface="+mj-lt"/>
              </a:rPr>
              <a:t>Small amount of a colony from a blood agar plate is placed on a microscope slide and a drop of catalase reagent (3% H</a:t>
            </a:r>
            <a:r>
              <a:rPr lang="en-US" sz="2400" baseline="-25000" dirty="0">
                <a:solidFill>
                  <a:schemeClr val="tx1"/>
                </a:solidFill>
                <a:latin typeface="+mj-lt"/>
              </a:rPr>
              <a:t>2</a:t>
            </a:r>
            <a:r>
              <a:rPr lang="en-US" sz="2400" dirty="0">
                <a:solidFill>
                  <a:schemeClr val="tx1"/>
                </a:solidFill>
                <a:latin typeface="+mj-lt"/>
              </a:rPr>
              <a:t>O</a:t>
            </a:r>
            <a:r>
              <a:rPr lang="en-US" sz="2400" baseline="-25000" dirty="0">
                <a:solidFill>
                  <a:schemeClr val="tx1"/>
                </a:solidFill>
                <a:latin typeface="+mj-lt"/>
              </a:rPr>
              <a:t>2</a:t>
            </a:r>
            <a:r>
              <a:rPr lang="en-US" sz="2400" dirty="0">
                <a:solidFill>
                  <a:schemeClr val="tx1"/>
                </a:solidFill>
                <a:latin typeface="+mj-lt"/>
              </a:rPr>
              <a:t>) is added.</a:t>
            </a:r>
          </a:p>
          <a:p>
            <a:pPr lvl="1"/>
            <a:r>
              <a:rPr lang="en-US" sz="2400" b="1" dirty="0">
                <a:solidFill>
                  <a:schemeClr val="tx1"/>
                </a:solidFill>
                <a:latin typeface="+mj-lt"/>
              </a:rPr>
              <a:t>Gas bubbles</a:t>
            </a:r>
            <a:r>
              <a:rPr lang="en-US" b="1" dirty="0">
                <a:solidFill>
                  <a:schemeClr val="tx1"/>
                </a:solidFill>
                <a:latin typeface="+mj-lt"/>
                <a:cs typeface="Times New Roman"/>
              </a:rPr>
              <a:t>—</a:t>
            </a:r>
            <a:r>
              <a:rPr lang="en-US" sz="2400" b="1" dirty="0">
                <a:solidFill>
                  <a:schemeClr val="tx1"/>
                </a:solidFill>
                <a:latin typeface="+mj-lt"/>
              </a:rPr>
              <a:t>catalase positive (Staph)</a:t>
            </a:r>
          </a:p>
          <a:p>
            <a:pPr lvl="1"/>
            <a:r>
              <a:rPr lang="en-US" sz="2400" b="1" dirty="0">
                <a:solidFill>
                  <a:schemeClr val="tx1"/>
                </a:solidFill>
                <a:latin typeface="+mj-lt"/>
              </a:rPr>
              <a:t>No bubbles</a:t>
            </a:r>
            <a:r>
              <a:rPr lang="en-US" b="1" dirty="0">
                <a:solidFill>
                  <a:schemeClr val="tx1"/>
                </a:solidFill>
                <a:latin typeface="+mj-lt"/>
                <a:cs typeface="Times New Roman"/>
              </a:rPr>
              <a:t>—</a:t>
            </a:r>
            <a:r>
              <a:rPr lang="en-US" sz="2400" b="1" dirty="0">
                <a:solidFill>
                  <a:schemeClr val="tx1"/>
                </a:solidFill>
                <a:latin typeface="+mj-lt"/>
              </a:rPr>
              <a:t>negative (Strep)</a:t>
            </a:r>
          </a:p>
        </p:txBody>
      </p:sp>
      <p:pic>
        <p:nvPicPr>
          <p:cNvPr id="6" name="Picture 5" descr="Illustration of a positive catalase test is indicated by the production of bubbles after hydrogen peroxide has been added to a sample on a slide.&#10;"/>
          <p:cNvPicPr>
            <a:picLocks noChangeAspect="1"/>
          </p:cNvPicPr>
          <p:nvPr/>
        </p:nvPicPr>
        <p:blipFill>
          <a:blip r:embed="rId3"/>
          <a:stretch>
            <a:fillRect/>
          </a:stretch>
        </p:blipFill>
        <p:spPr>
          <a:xfrm rot="5400000">
            <a:off x="6375352" y="2055967"/>
            <a:ext cx="2964064" cy="2116031"/>
          </a:xfrm>
          <a:prstGeom prst="rect">
            <a:avLst/>
          </a:prstGeom>
        </p:spPr>
      </p:pic>
      <p:sp>
        <p:nvSpPr>
          <p:cNvPr id="7" name="Rectangle 6"/>
          <p:cNvSpPr/>
          <p:nvPr/>
        </p:nvSpPr>
        <p:spPr>
          <a:xfrm>
            <a:off x="6799368" y="4572001"/>
            <a:ext cx="2277216" cy="1015663"/>
          </a:xfrm>
          <a:prstGeom prst="rect">
            <a:avLst/>
          </a:prstGeom>
        </p:spPr>
        <p:txBody>
          <a:bodyPr wrap="square">
            <a:spAutoFit/>
          </a:bodyPr>
          <a:lstStyle/>
          <a:p>
            <a:r>
              <a:rPr lang="en-US" sz="1200" dirty="0">
                <a:solidFill>
                  <a:srgbClr val="221E1F"/>
                </a:solidFill>
                <a:latin typeface="Univers"/>
              </a:rPr>
              <a:t>A positive catalase test is indicated by the production of bubbles after hydrogen peroxide has been added to a sample on a slide. </a:t>
            </a:r>
            <a:endParaRPr lang="en-US" sz="1200" dirty="0"/>
          </a:p>
        </p:txBody>
      </p:sp>
    </p:spTree>
    <p:custDataLst>
      <p:tags r:id="rId1"/>
    </p:custDataLst>
    <p:extLst>
      <p:ext uri="{BB962C8B-B14F-4D97-AF65-F5344CB8AC3E}">
        <p14:creationId xmlns:p14="http://schemas.microsoft.com/office/powerpoint/2010/main" val="590181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solidFill>
                  <a:schemeClr val="tx1"/>
                </a:solidFill>
                <a:latin typeface="+mj-lt"/>
              </a:rPr>
              <a:t>Catalase Test (2 of 2)</a:t>
            </a:r>
          </a:p>
        </p:txBody>
      </p:sp>
      <p:sp>
        <p:nvSpPr>
          <p:cNvPr id="3" name="Content Placeholder 2"/>
          <p:cNvSpPr>
            <a:spLocks noGrp="1"/>
          </p:cNvSpPr>
          <p:nvPr>
            <p:ph idx="1"/>
          </p:nvPr>
        </p:nvSpPr>
        <p:spPr>
          <a:xfrm>
            <a:off x="457200" y="1600200"/>
            <a:ext cx="8229600" cy="4525963"/>
          </a:xfrm>
        </p:spPr>
        <p:txBody>
          <a:bodyPr/>
          <a:lstStyle/>
          <a:p>
            <a:r>
              <a:rPr lang="en-US" dirty="0">
                <a:solidFill>
                  <a:schemeClr val="tx1"/>
                </a:solidFill>
                <a:latin typeface="+mj-lt"/>
              </a:rPr>
              <a:t>False-positives</a:t>
            </a:r>
          </a:p>
          <a:p>
            <a:pPr lvl="1"/>
            <a:r>
              <a:rPr lang="en-US" dirty="0">
                <a:solidFill>
                  <a:schemeClr val="tx1"/>
                </a:solidFill>
                <a:latin typeface="+mj-lt"/>
              </a:rPr>
              <a:t>If blood agar is included in sample</a:t>
            </a:r>
          </a:p>
          <a:p>
            <a:pPr lvl="1"/>
            <a:r>
              <a:rPr lang="en-US" dirty="0">
                <a:solidFill>
                  <a:schemeClr val="tx1"/>
                </a:solidFill>
                <a:latin typeface="+mj-lt"/>
              </a:rPr>
              <a:t>If a mixed colony </a:t>
            </a:r>
          </a:p>
          <a:p>
            <a:endParaRPr lang="en-US" b="1" dirty="0">
              <a:solidFill>
                <a:schemeClr val="tx1"/>
              </a:solidFill>
              <a:latin typeface="+mj-lt"/>
            </a:endParaRPr>
          </a:p>
        </p:txBody>
      </p:sp>
    </p:spTree>
    <p:custDataLst>
      <p:tags r:id="rId1"/>
    </p:custDataLst>
    <p:extLst>
      <p:ext uri="{BB962C8B-B14F-4D97-AF65-F5344CB8AC3E}">
        <p14:creationId xmlns:p14="http://schemas.microsoft.com/office/powerpoint/2010/main" val="24907490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Grp="1" noChangeArrowheads="1"/>
          </p:cNvSpPr>
          <p:nvPr>
            <p:ph type="ctrTitle"/>
          </p:nvPr>
        </p:nvSpPr>
        <p:spPr/>
        <p:txBody>
          <a:bodyPr/>
          <a:lstStyle/>
          <a:p>
            <a:pPr eaLnBrk="1" fontAlgn="auto" hangingPunct="1">
              <a:spcAft>
                <a:spcPts val="0"/>
              </a:spcAft>
              <a:defRPr/>
            </a:pPr>
            <a:r>
              <a:rPr lang="en-US" altLang="en-US" dirty="0"/>
              <a:t>Bacteria of Veterinary Importance</a:t>
            </a:r>
          </a:p>
        </p:txBody>
      </p:sp>
    </p:spTree>
    <p:custDataLst>
      <p:tags r:id="rId1"/>
    </p:custDataLst>
    <p:extLst>
      <p:ext uri="{BB962C8B-B14F-4D97-AF65-F5344CB8AC3E}">
        <p14:creationId xmlns:p14="http://schemas.microsoft.com/office/powerpoint/2010/main" val="250351491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dirty="0">
                <a:solidFill>
                  <a:schemeClr val="tx1"/>
                </a:solidFill>
                <a:latin typeface="+mj-lt"/>
              </a:rPr>
              <a:t>Spores</a:t>
            </a:r>
          </a:p>
        </p:txBody>
      </p:sp>
      <p:sp>
        <p:nvSpPr>
          <p:cNvPr id="3" name="Content Placeholder 2"/>
          <p:cNvSpPr>
            <a:spLocks noGrp="1"/>
          </p:cNvSpPr>
          <p:nvPr>
            <p:ph idx="1"/>
          </p:nvPr>
        </p:nvSpPr>
        <p:spPr>
          <a:xfrm>
            <a:off x="457200" y="990600"/>
            <a:ext cx="8458200" cy="5135563"/>
          </a:xfrm>
        </p:spPr>
        <p:txBody>
          <a:bodyPr/>
          <a:lstStyle/>
          <a:p>
            <a:r>
              <a:rPr lang="en-US" dirty="0">
                <a:solidFill>
                  <a:schemeClr val="tx1"/>
                </a:solidFill>
                <a:latin typeface="+mj-lt"/>
              </a:rPr>
              <a:t>Some genera of bacteria have endospores</a:t>
            </a:r>
          </a:p>
          <a:p>
            <a:pPr lvl="1"/>
            <a:r>
              <a:rPr lang="en-US" dirty="0">
                <a:solidFill>
                  <a:schemeClr val="tx1"/>
                </a:solidFill>
                <a:latin typeface="+mj-lt"/>
              </a:rPr>
              <a:t>Resistant to heat, desiccation, chemicals, and radiation</a:t>
            </a:r>
          </a:p>
          <a:p>
            <a:pPr lvl="1"/>
            <a:r>
              <a:rPr lang="en-US" dirty="0">
                <a:solidFill>
                  <a:schemeClr val="tx1"/>
                </a:solidFill>
                <a:latin typeface="+mj-lt"/>
              </a:rPr>
              <a:t>Location in cell helps classify</a:t>
            </a:r>
          </a:p>
        </p:txBody>
      </p:sp>
      <p:pic>
        <p:nvPicPr>
          <p:cNvPr id="3074" name="Picture 2" descr="Illustration of bacterial endospores." title="Figure 37-3. Bacterial endospo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200400"/>
            <a:ext cx="4267200" cy="239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6096000" y="3425638"/>
            <a:ext cx="2590800" cy="1943100"/>
          </a:xfrm>
          <a:prstGeom prst="rect">
            <a:avLst/>
          </a:prstGeom>
        </p:spPr>
      </p:pic>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ctrTitle"/>
          </p:nvPr>
        </p:nvSpPr>
        <p:spPr>
          <a:xfrm>
            <a:off x="1143000" y="1698625"/>
            <a:ext cx="6858000" cy="777875"/>
          </a:xfrm>
        </p:spPr>
        <p:txBody>
          <a:bodyPr/>
          <a:lstStyle/>
          <a:p>
            <a:pPr eaLnBrk="1" fontAlgn="auto" hangingPunct="1">
              <a:spcAft>
                <a:spcPts val="0"/>
              </a:spcAft>
              <a:defRPr/>
            </a:pPr>
            <a:r>
              <a:rPr lang="en-US" altLang="en-US" dirty="0"/>
              <a:t>Spirochete</a:t>
            </a:r>
          </a:p>
        </p:txBody>
      </p:sp>
      <p:sp>
        <p:nvSpPr>
          <p:cNvPr id="3" name="Subtitle 2"/>
          <p:cNvSpPr>
            <a:spLocks noGrp="1"/>
          </p:cNvSpPr>
          <p:nvPr>
            <p:ph type="subTitle" idx="1"/>
          </p:nvPr>
        </p:nvSpPr>
        <p:spPr>
          <a:xfrm>
            <a:off x="685800" y="4572000"/>
            <a:ext cx="6461125" cy="1066800"/>
          </a:xfrm>
        </p:spPr>
        <p:txBody>
          <a:bodyPr rtlCol="0"/>
          <a:lstStyle/>
          <a:p>
            <a:pPr eaLnBrk="1" fontAlgn="auto" hangingPunct="1">
              <a:spcAft>
                <a:spcPts val="0"/>
              </a:spcAft>
              <a:defRPr/>
            </a:pPr>
            <a:endParaRPr lang="en-US" dirty="0"/>
          </a:p>
        </p:txBody>
      </p:sp>
      <p:pic>
        <p:nvPicPr>
          <p:cNvPr id="7987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1738" y="2630488"/>
            <a:ext cx="4481512"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033765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pPr eaLnBrk="1" fontAlgn="auto" hangingPunct="1">
              <a:spcAft>
                <a:spcPts val="0"/>
              </a:spcAft>
              <a:defRPr/>
            </a:pPr>
            <a:r>
              <a:rPr lang="en-US" altLang="en-US" dirty="0"/>
              <a:t>Spirochetes</a:t>
            </a:r>
          </a:p>
        </p:txBody>
      </p:sp>
      <p:sp>
        <p:nvSpPr>
          <p:cNvPr id="80899" name="Content Placeholder 2"/>
          <p:cNvSpPr>
            <a:spLocks noGrp="1"/>
          </p:cNvSpPr>
          <p:nvPr>
            <p:ph idx="1"/>
          </p:nvPr>
        </p:nvSpPr>
        <p:spPr/>
        <p:txBody>
          <a:bodyPr>
            <a:normAutofit lnSpcReduction="10000"/>
          </a:bodyPr>
          <a:lstStyle/>
          <a:p>
            <a:pPr eaLnBrk="1" hangingPunct="1"/>
            <a:r>
              <a:rPr lang="en-US" altLang="en-US" b="1"/>
              <a:t>*Leptospira</a:t>
            </a:r>
            <a:r>
              <a:rPr lang="en-US" altLang="en-US"/>
              <a:t> spp- *Zoonotic*</a:t>
            </a:r>
          </a:p>
          <a:p>
            <a:pPr lvl="1" eaLnBrk="1" hangingPunct="1"/>
            <a:r>
              <a:rPr lang="en-US" altLang="en-US"/>
              <a:t>“Leptospirosis” “Lepto”</a:t>
            </a:r>
          </a:p>
          <a:p>
            <a:pPr lvl="1" eaLnBrk="1" hangingPunct="1"/>
            <a:r>
              <a:rPr lang="en-US" altLang="en-US"/>
              <a:t>Renal and hepatic damage, fever, depression, anorexia and jaundice.</a:t>
            </a:r>
          </a:p>
          <a:p>
            <a:pPr lvl="2" eaLnBrk="1" hangingPunct="1"/>
            <a:r>
              <a:rPr lang="en-US" altLang="en-US"/>
              <a:t>Shed in urine of infected animals</a:t>
            </a:r>
          </a:p>
          <a:p>
            <a:pPr lvl="1" eaLnBrk="1" hangingPunct="1"/>
            <a:r>
              <a:rPr lang="en-US" altLang="en-US"/>
              <a:t>Common in dogs, cows, horses, pigs</a:t>
            </a:r>
          </a:p>
          <a:p>
            <a:pPr lvl="1" eaLnBrk="1" hangingPunct="1"/>
            <a:r>
              <a:rPr lang="en-US" altLang="en-US"/>
              <a:t>Reservoir: rodents raccoon and skunks</a:t>
            </a:r>
          </a:p>
          <a:p>
            <a:pPr lvl="1" eaLnBrk="1" hangingPunct="1"/>
            <a:r>
              <a:rPr lang="en-US" altLang="en-US"/>
              <a:t>Vaccination available (DHLPP) </a:t>
            </a:r>
          </a:p>
          <a:p>
            <a:pPr lvl="1" eaLnBrk="1" hangingPunct="1"/>
            <a:r>
              <a:rPr lang="en-US" altLang="en-US"/>
              <a:t>Causes abortions in Equine, Bovine, Ovine and HUMANS!!</a:t>
            </a:r>
          </a:p>
          <a:p>
            <a:pPr lvl="2" eaLnBrk="1" hangingPunct="1"/>
            <a:r>
              <a:rPr lang="en-US" altLang="en-US"/>
              <a:t>DX- serology</a:t>
            </a:r>
          </a:p>
          <a:p>
            <a:pPr lvl="2" eaLnBrk="1" hangingPunct="1"/>
            <a:endParaRPr lang="en-US" altLang="en-US"/>
          </a:p>
          <a:p>
            <a:pPr lvl="1" eaLnBrk="1" hangingPunct="1"/>
            <a:endParaRPr lang="en-US" altLang="en-US"/>
          </a:p>
        </p:txBody>
      </p:sp>
      <p:pic>
        <p:nvPicPr>
          <p:cNvPr id="8090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1438" y="5414963"/>
            <a:ext cx="1655762" cy="124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90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75" y="609600"/>
            <a:ext cx="1889125"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986626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pPr eaLnBrk="1" fontAlgn="auto" hangingPunct="1">
              <a:spcAft>
                <a:spcPts val="0"/>
              </a:spcAft>
              <a:defRPr/>
            </a:pPr>
            <a:r>
              <a:rPr lang="en-US" altLang="en-US" dirty="0"/>
              <a:t>Spirochetes</a:t>
            </a:r>
          </a:p>
        </p:txBody>
      </p:sp>
      <p:sp>
        <p:nvSpPr>
          <p:cNvPr id="3" name="Content Placeholder 2"/>
          <p:cNvSpPr>
            <a:spLocks noGrp="1"/>
          </p:cNvSpPr>
          <p:nvPr>
            <p:ph idx="1"/>
          </p:nvPr>
        </p:nvSpPr>
        <p:spPr/>
        <p:txBody>
          <a:bodyPr rtlCol="0">
            <a:normAutofit fontScale="92500" lnSpcReduction="20000"/>
          </a:bodyPr>
          <a:lstStyle/>
          <a:p>
            <a:pPr marL="0" indent="0" eaLnBrk="1" fontAlgn="auto" hangingPunct="1">
              <a:spcAft>
                <a:spcPts val="0"/>
              </a:spcAft>
              <a:buFont typeface="Arial" panose="020B0604020202020204" pitchFamily="34" charset="0"/>
              <a:buNone/>
              <a:defRPr/>
            </a:pPr>
            <a:r>
              <a:rPr lang="en-US" altLang="en-US" i="1" dirty="0"/>
              <a:t>*</a:t>
            </a:r>
            <a:r>
              <a:rPr lang="en-US" altLang="en-US" i="1" dirty="0" err="1"/>
              <a:t>Borellia</a:t>
            </a:r>
            <a:r>
              <a:rPr lang="en-US" altLang="en-US" i="1" dirty="0"/>
              <a:t> burgdorferi</a:t>
            </a:r>
          </a:p>
          <a:p>
            <a:pPr eaLnBrk="1" fontAlgn="auto" hangingPunct="1">
              <a:spcAft>
                <a:spcPts val="0"/>
              </a:spcAft>
              <a:defRPr/>
            </a:pPr>
            <a:r>
              <a:rPr lang="en-US" altLang="en-US" dirty="0"/>
              <a:t>“Lyme DZ”</a:t>
            </a:r>
          </a:p>
          <a:p>
            <a:pPr eaLnBrk="1" fontAlgn="auto" hangingPunct="1">
              <a:spcAft>
                <a:spcPts val="0"/>
              </a:spcAft>
              <a:defRPr/>
            </a:pPr>
            <a:r>
              <a:rPr lang="en-US" altLang="en-US" dirty="0"/>
              <a:t>Transmitted by</a:t>
            </a:r>
          </a:p>
          <a:p>
            <a:pPr marL="640080" lvl="1" eaLnBrk="1" fontAlgn="auto" hangingPunct="1">
              <a:spcAft>
                <a:spcPts val="0"/>
              </a:spcAft>
              <a:buFont typeface="Arial" panose="020B0604020202020204" pitchFamily="34" charset="0"/>
              <a:buChar char="–"/>
              <a:defRPr/>
            </a:pPr>
            <a:r>
              <a:rPr lang="en-US" altLang="en-US" dirty="0"/>
              <a:t>Ixodes tick</a:t>
            </a:r>
          </a:p>
          <a:p>
            <a:pPr eaLnBrk="1" fontAlgn="auto" hangingPunct="1">
              <a:spcAft>
                <a:spcPts val="0"/>
              </a:spcAft>
              <a:defRPr/>
            </a:pPr>
            <a:r>
              <a:rPr lang="en-US" dirty="0"/>
              <a:t>Clinical signs- intermittent shifting, lameness, mild fever, depression, fatigue,</a:t>
            </a:r>
            <a:r>
              <a:rPr lang="en-US" altLang="en-US" dirty="0"/>
              <a:t> bulls eye lesions, vague flu-like symptoms, cardiac abnormalities</a:t>
            </a:r>
            <a:r>
              <a:rPr lang="en-US" dirty="0"/>
              <a:t>, anorexia stiff and painful.</a:t>
            </a:r>
          </a:p>
          <a:p>
            <a:pPr marL="1280160" lvl="3" eaLnBrk="1" fontAlgn="auto" hangingPunct="1">
              <a:spcAft>
                <a:spcPts val="0"/>
              </a:spcAft>
              <a:buClr>
                <a:schemeClr val="accent4"/>
              </a:buClr>
              <a:buFont typeface="Arial" panose="020B0604020202020204" pitchFamily="34" charset="0"/>
              <a:buChar char="–"/>
              <a:defRPr/>
            </a:pPr>
            <a:r>
              <a:rPr lang="en-US" dirty="0"/>
              <a:t>Progressive DZ		</a:t>
            </a:r>
          </a:p>
          <a:p>
            <a:pPr marL="1554480" lvl="4" eaLnBrk="1" fontAlgn="auto" hangingPunct="1">
              <a:spcAft>
                <a:spcPts val="0"/>
              </a:spcAft>
              <a:buClr>
                <a:schemeClr val="accent5"/>
              </a:buClr>
              <a:buFont typeface="Arial" panose="020B0604020202020204" pitchFamily="34" charset="0"/>
              <a:buChar char="»"/>
              <a:defRPr/>
            </a:pPr>
            <a:r>
              <a:rPr lang="en-US" dirty="0"/>
              <a:t>Arthritis</a:t>
            </a:r>
          </a:p>
          <a:p>
            <a:pPr marL="1554480" lvl="4" eaLnBrk="1" fontAlgn="auto" hangingPunct="1">
              <a:spcAft>
                <a:spcPts val="0"/>
              </a:spcAft>
              <a:buClr>
                <a:schemeClr val="accent5"/>
              </a:buClr>
              <a:buFont typeface="Arial" panose="020B0604020202020204" pitchFamily="34" charset="0"/>
              <a:buChar char="»"/>
              <a:defRPr/>
            </a:pPr>
            <a:r>
              <a:rPr lang="en-US" dirty="0"/>
              <a:t>Laminitis(Inflammation of equine hoof)</a:t>
            </a:r>
          </a:p>
          <a:p>
            <a:pPr marL="1554480" lvl="4" eaLnBrk="1" fontAlgn="auto" hangingPunct="1">
              <a:spcAft>
                <a:spcPts val="0"/>
              </a:spcAft>
              <a:buClr>
                <a:schemeClr val="accent5"/>
              </a:buClr>
              <a:buFont typeface="Arial" panose="020B0604020202020204" pitchFamily="34" charset="0"/>
              <a:buChar char="»"/>
              <a:defRPr/>
            </a:pPr>
            <a:r>
              <a:rPr lang="en-US" dirty="0"/>
              <a:t>Neurological signs</a:t>
            </a:r>
            <a:endParaRPr lang="en-US" altLang="en-US" dirty="0"/>
          </a:p>
          <a:p>
            <a:pPr eaLnBrk="1" fontAlgn="auto" hangingPunct="1">
              <a:spcAft>
                <a:spcPts val="0"/>
              </a:spcAft>
              <a:defRPr/>
            </a:pPr>
            <a:r>
              <a:rPr lang="en-US" altLang="en-US" dirty="0"/>
              <a:t>DZ- serology or ELISA</a:t>
            </a:r>
          </a:p>
        </p:txBody>
      </p:sp>
      <p:pic>
        <p:nvPicPr>
          <p:cNvPr id="8192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219200"/>
            <a:ext cx="2840037"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460156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1868488" y="1077913"/>
            <a:ext cx="5268912" cy="857250"/>
          </a:xfrm>
        </p:spPr>
        <p:txBody>
          <a:bodyPr>
            <a:normAutofit fontScale="90000"/>
          </a:bodyPr>
          <a:lstStyle/>
          <a:p>
            <a:pPr eaLnBrk="1" fontAlgn="auto" hangingPunct="1">
              <a:spcAft>
                <a:spcPts val="0"/>
              </a:spcAft>
              <a:defRPr/>
            </a:pPr>
            <a:r>
              <a:rPr lang="en-US" altLang="en-US" dirty="0"/>
              <a:t>Spiral and curved bacteria</a:t>
            </a:r>
          </a:p>
        </p:txBody>
      </p:sp>
      <p:sp>
        <p:nvSpPr>
          <p:cNvPr id="82947" name="Content Placeholder 2"/>
          <p:cNvSpPr>
            <a:spLocks noGrp="1"/>
          </p:cNvSpPr>
          <p:nvPr>
            <p:ph idx="1"/>
          </p:nvPr>
        </p:nvSpPr>
        <p:spPr>
          <a:xfrm>
            <a:off x="228600" y="2209800"/>
            <a:ext cx="6843713" cy="2632075"/>
          </a:xfrm>
        </p:spPr>
        <p:txBody>
          <a:bodyPr>
            <a:normAutofit fontScale="92500" lnSpcReduction="10000"/>
          </a:bodyPr>
          <a:lstStyle/>
          <a:p>
            <a:pPr eaLnBrk="1" hangingPunct="1"/>
            <a:r>
              <a:rPr lang="en-US" altLang="en-US" b="1"/>
              <a:t>*Campylobactor</a:t>
            </a:r>
          </a:p>
          <a:p>
            <a:pPr lvl="1" eaLnBrk="1" hangingPunct="1"/>
            <a:r>
              <a:rPr lang="en-US" altLang="en-US" b="1"/>
              <a:t>Normal flora in dogs</a:t>
            </a:r>
          </a:p>
          <a:p>
            <a:pPr lvl="1" eaLnBrk="1" hangingPunct="1"/>
            <a:r>
              <a:rPr lang="en-US" altLang="en-US"/>
              <a:t>Looks like flying seagulls(curved rods, darting motility) on fecal smear</a:t>
            </a:r>
          </a:p>
          <a:p>
            <a:pPr lvl="1" eaLnBrk="1" hangingPunct="1"/>
            <a:r>
              <a:rPr lang="en-US" altLang="en-US"/>
              <a:t>Causes “wet tail” in hamsters</a:t>
            </a:r>
          </a:p>
          <a:p>
            <a:pPr lvl="1" eaLnBrk="1" hangingPunct="1"/>
            <a:r>
              <a:rPr lang="en-US" altLang="en-US"/>
              <a:t>Winter dysentery in cattle and sheep</a:t>
            </a:r>
          </a:p>
          <a:p>
            <a:pPr lvl="1" eaLnBrk="1" hangingPunct="1"/>
            <a:r>
              <a:rPr lang="en-US" altLang="en-US"/>
              <a:t>Enteritis in many other animals and humans</a:t>
            </a:r>
          </a:p>
          <a:p>
            <a:pPr lvl="1" eaLnBrk="1" hangingPunct="1"/>
            <a:endParaRPr lang="en-US" altLang="en-US"/>
          </a:p>
        </p:txBody>
      </p:sp>
      <p:pic>
        <p:nvPicPr>
          <p:cNvPr id="8294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22263"/>
            <a:ext cx="2368550" cy="236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4876800"/>
            <a:ext cx="247650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2729986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pPr eaLnBrk="1" fontAlgn="auto" hangingPunct="1">
              <a:spcAft>
                <a:spcPts val="0"/>
              </a:spcAft>
              <a:defRPr/>
            </a:pPr>
            <a:r>
              <a:rPr lang="en-US" altLang="en-US" sz="5400" b="1" dirty="0"/>
              <a:t>Bacillus</a:t>
            </a:r>
          </a:p>
        </p:txBody>
      </p:sp>
      <p:sp>
        <p:nvSpPr>
          <p:cNvPr id="83971" name="Content Placeholder 2"/>
          <p:cNvSpPr>
            <a:spLocks noGrp="1"/>
          </p:cNvSpPr>
          <p:nvPr>
            <p:ph idx="1"/>
          </p:nvPr>
        </p:nvSpPr>
        <p:spPr/>
        <p:txBody>
          <a:bodyPr/>
          <a:lstStyle/>
          <a:p>
            <a:pPr eaLnBrk="1" hangingPunct="1"/>
            <a:endParaRPr lang="en-US" altLang="en-US"/>
          </a:p>
        </p:txBody>
      </p:sp>
      <p:pic>
        <p:nvPicPr>
          <p:cNvPr id="8397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125663"/>
            <a:ext cx="4752975" cy="336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639223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7924800" cy="990600"/>
          </a:xfrm>
        </p:spPr>
        <p:txBody>
          <a:bodyPr>
            <a:normAutofit/>
          </a:bodyPr>
          <a:lstStyle/>
          <a:p>
            <a:pPr eaLnBrk="1" fontAlgn="auto" hangingPunct="1">
              <a:spcAft>
                <a:spcPts val="0"/>
              </a:spcAft>
              <a:defRPr/>
            </a:pPr>
            <a:r>
              <a:rPr lang="en-US" dirty="0">
                <a:solidFill>
                  <a:srgbClr val="FF3399"/>
                </a:solidFill>
              </a:rPr>
              <a:t>Gram Negative Rods Facultative</a:t>
            </a:r>
          </a:p>
        </p:txBody>
      </p:sp>
      <p:sp>
        <p:nvSpPr>
          <p:cNvPr id="3" name="Content Placeholder 2"/>
          <p:cNvSpPr>
            <a:spLocks noGrp="1"/>
          </p:cNvSpPr>
          <p:nvPr>
            <p:ph idx="1"/>
          </p:nvPr>
        </p:nvSpPr>
        <p:spPr>
          <a:xfrm>
            <a:off x="401638" y="2171700"/>
            <a:ext cx="7370762" cy="3829050"/>
          </a:xfrm>
        </p:spPr>
        <p:txBody>
          <a:bodyPr rtlCol="0">
            <a:normAutofit fontScale="85000" lnSpcReduction="20000"/>
          </a:bodyPr>
          <a:lstStyle/>
          <a:p>
            <a:pPr eaLnBrk="1" fontAlgn="auto" hangingPunct="1">
              <a:spcAft>
                <a:spcPts val="0"/>
              </a:spcAft>
              <a:defRPr/>
            </a:pPr>
            <a:r>
              <a:rPr lang="en-US" b="1" dirty="0"/>
              <a:t>*Escherichia coli (E.coli)</a:t>
            </a:r>
          </a:p>
          <a:p>
            <a:pPr eaLnBrk="1" fontAlgn="auto" hangingPunct="1">
              <a:spcAft>
                <a:spcPts val="0"/>
              </a:spcAft>
              <a:defRPr/>
            </a:pPr>
            <a:r>
              <a:rPr lang="en-US" dirty="0"/>
              <a:t>Opportunistic E. coli</a:t>
            </a:r>
          </a:p>
          <a:p>
            <a:pPr marL="640080" lvl="1" eaLnBrk="1" fontAlgn="auto" hangingPunct="1">
              <a:spcAft>
                <a:spcPts val="0"/>
              </a:spcAft>
              <a:buFont typeface="Arial" panose="020B0604020202020204" pitchFamily="34" charset="0"/>
              <a:buChar char="–"/>
              <a:defRPr/>
            </a:pPr>
            <a:r>
              <a:rPr lang="en-US" dirty="0"/>
              <a:t>Normal flora</a:t>
            </a:r>
          </a:p>
          <a:p>
            <a:pPr marL="640080" lvl="1" eaLnBrk="1" fontAlgn="auto" hangingPunct="1">
              <a:spcAft>
                <a:spcPts val="0"/>
              </a:spcAft>
              <a:buFont typeface="Arial" panose="020B0604020202020204" pitchFamily="34" charset="0"/>
              <a:buChar char="–"/>
              <a:defRPr/>
            </a:pPr>
            <a:r>
              <a:rPr lang="en-US" dirty="0"/>
              <a:t>Mastitis in dairy cows</a:t>
            </a:r>
          </a:p>
          <a:p>
            <a:pPr marL="640080" lvl="1" eaLnBrk="1" fontAlgn="auto" hangingPunct="1">
              <a:spcAft>
                <a:spcPts val="0"/>
              </a:spcAft>
              <a:buFont typeface="Arial" panose="020B0604020202020204" pitchFamily="34" charset="0"/>
              <a:buChar char="–"/>
              <a:defRPr/>
            </a:pPr>
            <a:r>
              <a:rPr lang="en-US" dirty="0"/>
              <a:t>Cystitis in humans and animals</a:t>
            </a:r>
          </a:p>
          <a:p>
            <a:pPr eaLnBrk="1" fontAlgn="auto" hangingPunct="1">
              <a:spcAft>
                <a:spcPts val="0"/>
              </a:spcAft>
              <a:defRPr/>
            </a:pPr>
            <a:r>
              <a:rPr lang="en-US" dirty="0"/>
              <a:t>Enteropathogenic E.coli</a:t>
            </a:r>
          </a:p>
          <a:p>
            <a:pPr marL="640080" lvl="1" eaLnBrk="1" fontAlgn="auto" hangingPunct="1">
              <a:spcAft>
                <a:spcPts val="0"/>
              </a:spcAft>
              <a:buFont typeface="Arial" panose="020B0604020202020204" pitchFamily="34" charset="0"/>
              <a:buChar char="–"/>
              <a:defRPr/>
            </a:pPr>
            <a:r>
              <a:rPr lang="en-US" dirty="0"/>
              <a:t>Gastroenteritis in newborns, calf scours (diarrhea)</a:t>
            </a:r>
          </a:p>
          <a:p>
            <a:pPr marL="1005840" lvl="2" eaLnBrk="1" fontAlgn="auto" hangingPunct="1">
              <a:spcAft>
                <a:spcPts val="0"/>
              </a:spcAft>
              <a:buClr>
                <a:schemeClr val="accent3"/>
              </a:buClr>
              <a:defRPr/>
            </a:pPr>
            <a:r>
              <a:rPr lang="en-US" dirty="0"/>
              <a:t>Invasive Enteropathic E. coli- tissue invasion, bloody diarrhea  HIGHLY FATAL</a:t>
            </a:r>
          </a:p>
          <a:p>
            <a:pPr marL="1005840" lvl="2" eaLnBrk="1" fontAlgn="auto" hangingPunct="1">
              <a:spcAft>
                <a:spcPts val="0"/>
              </a:spcAft>
              <a:buClr>
                <a:schemeClr val="accent3"/>
              </a:buClr>
              <a:defRPr/>
            </a:pPr>
            <a:r>
              <a:rPr lang="en-US" dirty="0"/>
              <a:t>Enterotoxin producing e. coli- binds to intestinal epithelium cells, disrupts cell membranes- cells loose water, electrolytes and death due to dehydration and metabolic acidosis</a:t>
            </a:r>
          </a:p>
        </p:txBody>
      </p:sp>
    </p:spTree>
    <p:custDataLst>
      <p:tags r:id="rId1"/>
    </p:custDataLst>
    <p:extLst>
      <p:ext uri="{BB962C8B-B14F-4D97-AF65-F5344CB8AC3E}">
        <p14:creationId xmlns:p14="http://schemas.microsoft.com/office/powerpoint/2010/main" val="407656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57200" y="700088"/>
            <a:ext cx="7620000" cy="1143000"/>
          </a:xfrm>
        </p:spPr>
        <p:txBody>
          <a:bodyPr/>
          <a:lstStyle/>
          <a:p>
            <a:pPr eaLnBrk="1" fontAlgn="auto" hangingPunct="1">
              <a:spcAft>
                <a:spcPts val="0"/>
              </a:spcAft>
              <a:defRPr/>
            </a:pPr>
            <a:r>
              <a:rPr lang="en-US" altLang="en-US" dirty="0">
                <a:solidFill>
                  <a:srgbClr val="FF3399"/>
                </a:solidFill>
              </a:rPr>
              <a:t>Gram Negative Rods Facultative</a:t>
            </a:r>
          </a:p>
        </p:txBody>
      </p:sp>
      <p:sp>
        <p:nvSpPr>
          <p:cNvPr id="86019" name="Content Placeholder 2"/>
          <p:cNvSpPr>
            <a:spLocks noGrp="1"/>
          </p:cNvSpPr>
          <p:nvPr>
            <p:ph idx="1"/>
          </p:nvPr>
        </p:nvSpPr>
        <p:spPr>
          <a:xfrm>
            <a:off x="628650" y="2736850"/>
            <a:ext cx="7886700" cy="3263900"/>
          </a:xfrm>
        </p:spPr>
        <p:txBody>
          <a:bodyPr/>
          <a:lstStyle/>
          <a:p>
            <a:pPr eaLnBrk="1" hangingPunct="1"/>
            <a:r>
              <a:rPr lang="en-US" altLang="en-US" b="1"/>
              <a:t>Klebsiella </a:t>
            </a:r>
            <a:r>
              <a:rPr lang="en-US" altLang="en-US" i="1"/>
              <a:t>pneumoniae</a:t>
            </a:r>
          </a:p>
          <a:p>
            <a:pPr eaLnBrk="1" hangingPunct="1"/>
            <a:r>
              <a:rPr lang="en-US" altLang="en-US"/>
              <a:t>- encapsulated bacteria mucoid colony</a:t>
            </a:r>
          </a:p>
          <a:p>
            <a:pPr lvl="1" eaLnBrk="1" hangingPunct="1"/>
            <a:r>
              <a:rPr lang="en-US" altLang="en-US"/>
              <a:t>Pneumonia</a:t>
            </a:r>
          </a:p>
          <a:p>
            <a:pPr lvl="1" eaLnBrk="1" hangingPunct="1"/>
            <a:r>
              <a:rPr lang="en-US" altLang="en-US"/>
              <a:t>Systemic infections</a:t>
            </a:r>
          </a:p>
          <a:p>
            <a:pPr lvl="1" eaLnBrk="1" hangingPunct="1"/>
            <a:r>
              <a:rPr lang="en-US" altLang="en-US"/>
              <a:t>Antimicrobial resistance</a:t>
            </a:r>
          </a:p>
          <a:p>
            <a:pPr lvl="1" eaLnBrk="1" hangingPunct="1"/>
            <a:r>
              <a:rPr lang="en-US" altLang="en-US"/>
              <a:t>Normal flora of GI and commonly found in Feces</a:t>
            </a:r>
          </a:p>
        </p:txBody>
      </p:sp>
      <p:pic>
        <p:nvPicPr>
          <p:cNvPr id="860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3850" y="1843088"/>
            <a:ext cx="1841499" cy="138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2378317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4800600" cy="990600"/>
          </a:xfrm>
        </p:spPr>
        <p:txBody>
          <a:bodyPr>
            <a:normAutofit fontScale="90000"/>
          </a:bodyPr>
          <a:lstStyle/>
          <a:p>
            <a:pPr eaLnBrk="1" fontAlgn="auto" hangingPunct="1">
              <a:spcAft>
                <a:spcPts val="0"/>
              </a:spcAft>
              <a:defRPr/>
            </a:pPr>
            <a:r>
              <a:rPr lang="en-US" dirty="0">
                <a:solidFill>
                  <a:srgbClr val="FF3399"/>
                </a:solidFill>
              </a:rPr>
              <a:t>Gram Negative Rods Facultative</a:t>
            </a:r>
          </a:p>
        </p:txBody>
      </p:sp>
      <p:sp>
        <p:nvSpPr>
          <p:cNvPr id="87043" name="Content Placeholder 2"/>
          <p:cNvSpPr>
            <a:spLocks noGrp="1"/>
          </p:cNvSpPr>
          <p:nvPr>
            <p:ph idx="1"/>
          </p:nvPr>
        </p:nvSpPr>
        <p:spPr>
          <a:xfrm>
            <a:off x="685800" y="2209800"/>
            <a:ext cx="6343650" cy="4057650"/>
          </a:xfrm>
        </p:spPr>
        <p:txBody>
          <a:bodyPr/>
          <a:lstStyle/>
          <a:p>
            <a:pPr eaLnBrk="1" hangingPunct="1"/>
            <a:r>
              <a:rPr lang="en-US" altLang="en-US" b="1" dirty="0"/>
              <a:t>Proteus</a:t>
            </a:r>
            <a:r>
              <a:rPr lang="en-US" altLang="en-US" dirty="0"/>
              <a:t> – highly motile bacteria, swarming colony morphology and STINKY!!</a:t>
            </a:r>
          </a:p>
          <a:p>
            <a:pPr lvl="1" eaLnBrk="1" hangingPunct="1"/>
            <a:r>
              <a:rPr lang="en-US" altLang="en-US" dirty="0"/>
              <a:t>Normal flora of intestines</a:t>
            </a:r>
          </a:p>
          <a:p>
            <a:pPr lvl="1" eaLnBrk="1" hangingPunct="1"/>
            <a:r>
              <a:rPr lang="en-US" altLang="en-US" dirty="0"/>
              <a:t>Nosocomial infections- long term care facilities</a:t>
            </a:r>
          </a:p>
          <a:p>
            <a:pPr lvl="1" eaLnBrk="1" hangingPunct="1"/>
            <a:endParaRPr lang="en-US" altLang="en-US" dirty="0"/>
          </a:p>
          <a:p>
            <a:pPr lvl="1" eaLnBrk="1" hangingPunct="1"/>
            <a:endParaRPr lang="en-US" altLang="en-US" dirty="0"/>
          </a:p>
        </p:txBody>
      </p:sp>
      <p:pic>
        <p:nvPicPr>
          <p:cNvPr id="870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394" y="114300"/>
            <a:ext cx="330835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5742475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pPr eaLnBrk="1" fontAlgn="auto" hangingPunct="1">
              <a:spcAft>
                <a:spcPts val="0"/>
              </a:spcAft>
              <a:defRPr/>
            </a:pPr>
            <a:r>
              <a:rPr lang="en-US" altLang="en-US" dirty="0">
                <a:solidFill>
                  <a:srgbClr val="FF3399"/>
                </a:solidFill>
              </a:rPr>
              <a:t>Gram Negative Rods Facultative</a:t>
            </a:r>
          </a:p>
        </p:txBody>
      </p:sp>
      <p:sp>
        <p:nvSpPr>
          <p:cNvPr id="88067" name="Content Placeholder 2"/>
          <p:cNvSpPr>
            <a:spLocks noGrp="1"/>
          </p:cNvSpPr>
          <p:nvPr>
            <p:ph idx="1"/>
          </p:nvPr>
        </p:nvSpPr>
        <p:spPr/>
        <p:txBody>
          <a:bodyPr/>
          <a:lstStyle/>
          <a:p>
            <a:pPr eaLnBrk="1" hangingPunct="1"/>
            <a:endParaRPr lang="en-US" altLang="en-US" b="1" dirty="0"/>
          </a:p>
          <a:p>
            <a:pPr eaLnBrk="1" hangingPunct="1"/>
            <a:r>
              <a:rPr lang="en-US" altLang="en-US" b="1" dirty="0"/>
              <a:t>Salmonella </a:t>
            </a:r>
            <a:r>
              <a:rPr lang="en-US" altLang="en-US" b="1" dirty="0" err="1"/>
              <a:t>typhi</a:t>
            </a:r>
            <a:endParaRPr lang="en-US" altLang="en-US" sz="1800" dirty="0"/>
          </a:p>
          <a:p>
            <a:pPr lvl="1" eaLnBrk="1" hangingPunct="1"/>
            <a:r>
              <a:rPr lang="en-US" altLang="en-US" sz="1500" dirty="0"/>
              <a:t>Fecal-oral transmission</a:t>
            </a:r>
          </a:p>
          <a:p>
            <a:pPr lvl="1" eaLnBrk="1" hangingPunct="1"/>
            <a:r>
              <a:rPr lang="en-US" altLang="en-US" sz="1600" dirty="0"/>
              <a:t>“Typhoid fever”</a:t>
            </a:r>
            <a:endParaRPr lang="en-US" altLang="en-US" sz="1500" dirty="0"/>
          </a:p>
          <a:p>
            <a:pPr lvl="1" eaLnBrk="1" hangingPunct="1"/>
            <a:r>
              <a:rPr lang="en-US" altLang="en-US" sz="1500" dirty="0"/>
              <a:t>Reptiles and turtles carry as normal flora!!</a:t>
            </a:r>
          </a:p>
          <a:p>
            <a:pPr lvl="1" eaLnBrk="1" hangingPunct="1"/>
            <a:endParaRPr lang="en-US" altLang="en-US" sz="1500" dirty="0"/>
          </a:p>
          <a:p>
            <a:pPr eaLnBrk="1" hangingPunct="1"/>
            <a:r>
              <a:rPr lang="en-US" altLang="en-US" sz="2000" dirty="0"/>
              <a:t>Sources</a:t>
            </a:r>
          </a:p>
          <a:p>
            <a:pPr lvl="1" eaLnBrk="1" hangingPunct="1"/>
            <a:r>
              <a:rPr lang="en-US" altLang="en-US" dirty="0"/>
              <a:t>Reptiles!</a:t>
            </a:r>
          </a:p>
          <a:p>
            <a:pPr lvl="1" eaLnBrk="1" hangingPunct="1"/>
            <a:r>
              <a:rPr lang="en-US" altLang="en-US" dirty="0"/>
              <a:t>Raw or undercooked meats/eggs</a:t>
            </a:r>
          </a:p>
          <a:p>
            <a:pPr lvl="1" eaLnBrk="1" hangingPunct="1"/>
            <a:r>
              <a:rPr lang="en-US" altLang="en-US" dirty="0"/>
              <a:t>Dairy products</a:t>
            </a:r>
          </a:p>
          <a:p>
            <a:pPr lvl="1" eaLnBrk="1" hangingPunct="1"/>
            <a:r>
              <a:rPr lang="en-US" altLang="en-US" dirty="0"/>
              <a:t>Veggies</a:t>
            </a:r>
          </a:p>
          <a:p>
            <a:pPr lvl="2" eaLnBrk="1" hangingPunct="1"/>
            <a:endParaRPr lang="en-US" altLang="en-US" dirty="0"/>
          </a:p>
        </p:txBody>
      </p:sp>
      <p:pic>
        <p:nvPicPr>
          <p:cNvPr id="88068" name="Picture 5" descr="Salmonell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075" y="1997075"/>
            <a:ext cx="2047875"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9589090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fontAlgn="auto" hangingPunct="1">
              <a:spcAft>
                <a:spcPts val="0"/>
              </a:spcAft>
              <a:defRPr/>
            </a:pPr>
            <a:r>
              <a:rPr lang="en-US" altLang="en-US" dirty="0">
                <a:solidFill>
                  <a:srgbClr val="FF3399"/>
                </a:solidFill>
              </a:rPr>
              <a:t>Gram Negative Rods Facultative</a:t>
            </a:r>
          </a:p>
        </p:txBody>
      </p:sp>
      <p:sp>
        <p:nvSpPr>
          <p:cNvPr id="89091" name="Content Placeholder 2"/>
          <p:cNvSpPr>
            <a:spLocks noGrp="1"/>
          </p:cNvSpPr>
          <p:nvPr>
            <p:ph idx="1"/>
          </p:nvPr>
        </p:nvSpPr>
        <p:spPr>
          <a:xfrm>
            <a:off x="304800" y="2025650"/>
            <a:ext cx="7620000" cy="4800600"/>
          </a:xfrm>
        </p:spPr>
        <p:txBody>
          <a:bodyPr/>
          <a:lstStyle/>
          <a:p>
            <a:pPr eaLnBrk="1" hangingPunct="1"/>
            <a:r>
              <a:rPr lang="en-US" altLang="en-US" b="1"/>
              <a:t>Shigella</a:t>
            </a:r>
            <a:r>
              <a:rPr lang="en-US" altLang="en-US"/>
              <a:t>- similar to salmonella</a:t>
            </a:r>
          </a:p>
          <a:p>
            <a:pPr lvl="1" eaLnBrk="1" hangingPunct="1"/>
            <a:r>
              <a:rPr lang="en-US" altLang="en-US">
                <a:sym typeface="Wingdings 3" panose="05040102010807070707" pitchFamily="18" charset="2"/>
              </a:rPr>
              <a:t>“Shigellosis”</a:t>
            </a:r>
            <a:endParaRPr lang="en-US" altLang="en-US"/>
          </a:p>
          <a:p>
            <a:pPr lvl="2" eaLnBrk="1" hangingPunct="1"/>
            <a:r>
              <a:rPr lang="en-US" altLang="en-US"/>
              <a:t>Diarrhea</a:t>
            </a:r>
          </a:p>
          <a:p>
            <a:pPr lvl="2" eaLnBrk="1" hangingPunct="1"/>
            <a:r>
              <a:rPr lang="en-US" altLang="en-US"/>
              <a:t>Fever</a:t>
            </a:r>
          </a:p>
          <a:p>
            <a:pPr lvl="2" eaLnBrk="1" hangingPunct="1"/>
            <a:r>
              <a:rPr lang="en-US" altLang="en-US"/>
              <a:t>Stomach cramps</a:t>
            </a:r>
          </a:p>
          <a:p>
            <a:pPr lvl="1" eaLnBrk="1" hangingPunct="1"/>
            <a:endParaRPr lang="en-US" altLang="en-US"/>
          </a:p>
        </p:txBody>
      </p:sp>
      <p:pic>
        <p:nvPicPr>
          <p:cNvPr id="890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424" y="3505200"/>
            <a:ext cx="2773376"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613495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3" name="Content Placeholder 2"/>
          <p:cNvSpPr>
            <a:spLocks noGrp="1"/>
          </p:cNvSpPr>
          <p:nvPr>
            <p:ph idx="1"/>
          </p:nvPr>
        </p:nvSpPr>
        <p:spPr/>
        <p:txBody>
          <a:bodyPr/>
          <a:lstStyle/>
          <a:p>
            <a:r>
              <a:rPr lang="en-US" dirty="0"/>
              <a:t>Name the 3 of the bacteria arrangements. </a:t>
            </a:r>
          </a:p>
        </p:txBody>
      </p:sp>
    </p:spTree>
    <p:custDataLst>
      <p:tags r:id="rId1"/>
    </p:custDataLst>
    <p:extLst>
      <p:ext uri="{BB962C8B-B14F-4D97-AF65-F5344CB8AC3E}">
        <p14:creationId xmlns:p14="http://schemas.microsoft.com/office/powerpoint/2010/main" val="18374533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fontAlgn="auto" hangingPunct="1">
              <a:spcAft>
                <a:spcPts val="0"/>
              </a:spcAft>
              <a:defRPr/>
            </a:pPr>
            <a:r>
              <a:rPr lang="en-US" altLang="en-US" dirty="0">
                <a:solidFill>
                  <a:srgbClr val="FF3399"/>
                </a:solidFill>
              </a:rPr>
              <a:t>Gram Negative Rods Facultative</a:t>
            </a:r>
          </a:p>
        </p:txBody>
      </p:sp>
      <p:sp>
        <p:nvSpPr>
          <p:cNvPr id="90115" name="Content Placeholder 2"/>
          <p:cNvSpPr>
            <a:spLocks noGrp="1"/>
          </p:cNvSpPr>
          <p:nvPr>
            <p:ph idx="1"/>
          </p:nvPr>
        </p:nvSpPr>
        <p:spPr/>
        <p:txBody>
          <a:bodyPr/>
          <a:lstStyle/>
          <a:p>
            <a:pPr eaLnBrk="1" hangingPunct="1"/>
            <a:r>
              <a:rPr lang="en-US" altLang="en-US" b="1" dirty="0"/>
              <a:t>*Yersinia </a:t>
            </a:r>
            <a:r>
              <a:rPr lang="en-US" altLang="en-US" b="1" dirty="0" err="1"/>
              <a:t>pestis</a:t>
            </a:r>
            <a:r>
              <a:rPr lang="en-US" altLang="en-US" b="1" dirty="0"/>
              <a:t>  </a:t>
            </a:r>
          </a:p>
          <a:p>
            <a:pPr lvl="1" eaLnBrk="1" hangingPunct="1"/>
            <a:r>
              <a:rPr lang="en-US" altLang="en-US" b="1" dirty="0"/>
              <a:t>BLACK PLAGUE!!!!!</a:t>
            </a:r>
          </a:p>
          <a:p>
            <a:pPr lvl="1" eaLnBrk="1" hangingPunct="1"/>
            <a:r>
              <a:rPr lang="en-US" altLang="en-US" dirty="0"/>
              <a:t>Reservoir host- rodents (prairie dogs)</a:t>
            </a:r>
          </a:p>
          <a:p>
            <a:pPr lvl="1" eaLnBrk="1" hangingPunct="1"/>
            <a:r>
              <a:rPr lang="en-US" altLang="en-US" dirty="0"/>
              <a:t>Vector fleas</a:t>
            </a:r>
          </a:p>
          <a:p>
            <a:pPr lvl="1" eaLnBrk="1" hangingPunct="1"/>
            <a:r>
              <a:rPr lang="en-US" altLang="en-US" dirty="0"/>
              <a:t>Endemic to a geographical location</a:t>
            </a:r>
          </a:p>
          <a:p>
            <a:pPr lvl="1" eaLnBrk="1" hangingPunct="1"/>
            <a:r>
              <a:rPr lang="en-US" altLang="en-US" dirty="0"/>
              <a:t>3 types in Humans</a:t>
            </a:r>
          </a:p>
          <a:p>
            <a:pPr lvl="2" eaLnBrk="1" hangingPunct="1">
              <a:buFont typeface="Arial" panose="020B0604020202020204" pitchFamily="34" charset="0"/>
              <a:buChar char="–"/>
            </a:pPr>
            <a:r>
              <a:rPr lang="en-US" altLang="en-US" dirty="0"/>
              <a:t>Bubonic-most common</a:t>
            </a:r>
          </a:p>
          <a:p>
            <a:pPr lvl="2" eaLnBrk="1" hangingPunct="1">
              <a:buFont typeface="Arial" panose="020B0604020202020204" pitchFamily="34" charset="0"/>
              <a:buChar char="–"/>
            </a:pPr>
            <a:r>
              <a:rPr lang="en-US" altLang="en-US" dirty="0"/>
              <a:t>Septicemic- High fever</a:t>
            </a:r>
          </a:p>
          <a:p>
            <a:pPr lvl="2" eaLnBrk="1" hangingPunct="1">
              <a:buFont typeface="Arial" panose="020B0604020202020204" pitchFamily="34" charset="0"/>
              <a:buChar char="–"/>
            </a:pPr>
            <a:r>
              <a:rPr lang="en-US" altLang="en-US" dirty="0"/>
              <a:t>Pneumonic- lungs (aerosolized) </a:t>
            </a:r>
          </a:p>
        </p:txBody>
      </p:sp>
      <p:pic>
        <p:nvPicPr>
          <p:cNvPr id="9011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495800"/>
            <a:ext cx="2842189"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972207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1314450"/>
            <a:ext cx="7924800" cy="800100"/>
          </a:xfrm>
        </p:spPr>
        <p:txBody>
          <a:bodyPr>
            <a:normAutofit fontScale="90000"/>
          </a:bodyPr>
          <a:lstStyle/>
          <a:p>
            <a:pPr eaLnBrk="1" fontAlgn="auto" hangingPunct="1">
              <a:spcAft>
                <a:spcPts val="0"/>
              </a:spcAft>
              <a:defRPr/>
            </a:pPr>
            <a:r>
              <a:rPr lang="en-US" dirty="0">
                <a:solidFill>
                  <a:srgbClr val="FF3399"/>
                </a:solidFill>
              </a:rPr>
              <a:t>Gram Negative Rods </a:t>
            </a:r>
            <a:br>
              <a:rPr lang="en-US" dirty="0">
                <a:solidFill>
                  <a:srgbClr val="FF3399"/>
                </a:solidFill>
              </a:rPr>
            </a:br>
            <a:r>
              <a:rPr lang="en-US" dirty="0">
                <a:solidFill>
                  <a:srgbClr val="FF3399"/>
                </a:solidFill>
              </a:rPr>
              <a:t>Facultative</a:t>
            </a:r>
            <a:br>
              <a:rPr lang="en-US" dirty="0">
                <a:solidFill>
                  <a:srgbClr val="FF3399"/>
                </a:solidFill>
              </a:rPr>
            </a:br>
            <a:r>
              <a:rPr lang="en-US" dirty="0">
                <a:solidFill>
                  <a:srgbClr val="FF3399"/>
                </a:solidFill>
              </a:rPr>
              <a:t>*</a:t>
            </a:r>
            <a:r>
              <a:rPr lang="en-US" altLang="en-US" dirty="0" err="1"/>
              <a:t>Pasturella</a:t>
            </a:r>
            <a:r>
              <a:rPr lang="en-US" altLang="en-US" dirty="0"/>
              <a:t> Spp.</a:t>
            </a:r>
          </a:p>
        </p:txBody>
      </p:sp>
      <p:sp>
        <p:nvSpPr>
          <p:cNvPr id="91139" name="Rectangle 3"/>
          <p:cNvSpPr>
            <a:spLocks noGrp="1" noChangeArrowheads="1"/>
          </p:cNvSpPr>
          <p:nvPr>
            <p:ph idx="1"/>
          </p:nvPr>
        </p:nvSpPr>
        <p:spPr>
          <a:xfrm>
            <a:off x="685800" y="2971800"/>
            <a:ext cx="7543800" cy="3559175"/>
          </a:xfrm>
        </p:spPr>
        <p:txBody>
          <a:bodyPr/>
          <a:lstStyle/>
          <a:p>
            <a:pPr eaLnBrk="1" hangingPunct="1">
              <a:lnSpc>
                <a:spcPct val="80000"/>
              </a:lnSpc>
            </a:pPr>
            <a:r>
              <a:rPr lang="en-US" altLang="en-US" sz="1800" i="1" dirty="0"/>
              <a:t>P. </a:t>
            </a:r>
            <a:r>
              <a:rPr lang="en-US" altLang="en-US" sz="1800" i="1" dirty="0" err="1"/>
              <a:t>hemolytica</a:t>
            </a:r>
            <a:r>
              <a:rPr lang="en-US" altLang="en-US" sz="1800" i="1" dirty="0"/>
              <a:t>-</a:t>
            </a:r>
          </a:p>
          <a:p>
            <a:pPr lvl="1" eaLnBrk="1" hangingPunct="1">
              <a:lnSpc>
                <a:spcPct val="80000"/>
              </a:lnSpc>
            </a:pPr>
            <a:r>
              <a:rPr lang="en-US" altLang="en-US" sz="1500" dirty="0"/>
              <a:t>Cattle- “Shipping Fever” (pneumonia)</a:t>
            </a:r>
          </a:p>
          <a:p>
            <a:pPr lvl="1" eaLnBrk="1" hangingPunct="1">
              <a:lnSpc>
                <a:spcPct val="80000"/>
              </a:lnSpc>
            </a:pPr>
            <a:r>
              <a:rPr lang="en-US" altLang="en-US" sz="1500" dirty="0"/>
              <a:t>Bacteria + IBR virus + stress (shipping)</a:t>
            </a:r>
          </a:p>
          <a:p>
            <a:pPr eaLnBrk="1" hangingPunct="1">
              <a:lnSpc>
                <a:spcPct val="80000"/>
              </a:lnSpc>
            </a:pPr>
            <a:r>
              <a:rPr lang="en-US" altLang="en-US" sz="1800" i="1" dirty="0"/>
              <a:t>P. </a:t>
            </a:r>
            <a:r>
              <a:rPr lang="en-US" altLang="en-US" sz="1800" i="1" dirty="0" err="1"/>
              <a:t>multocida</a:t>
            </a:r>
            <a:r>
              <a:rPr lang="en-US" altLang="en-US" sz="1800" i="1" dirty="0"/>
              <a:t>-</a:t>
            </a:r>
          </a:p>
          <a:p>
            <a:pPr lvl="1" eaLnBrk="1" hangingPunct="1">
              <a:lnSpc>
                <a:spcPct val="80000"/>
              </a:lnSpc>
            </a:pPr>
            <a:r>
              <a:rPr lang="en-US" altLang="en-US" sz="1600" dirty="0"/>
              <a:t>Rabbits- “Snuffles” a resp. infection</a:t>
            </a:r>
          </a:p>
          <a:p>
            <a:pPr lvl="1" eaLnBrk="1" hangingPunct="1">
              <a:lnSpc>
                <a:spcPct val="80000"/>
              </a:lnSpc>
            </a:pPr>
            <a:r>
              <a:rPr lang="en-US" altLang="en-US" sz="1600" dirty="0"/>
              <a:t>Settles in the conjunctiva</a:t>
            </a:r>
            <a:r>
              <a:rPr lang="en-US" altLang="en-US" sz="1600" dirty="0">
                <a:sym typeface="Wingdings" panose="05000000000000000000" pitchFamily="2" charset="2"/>
              </a:rPr>
              <a:t> ocular discharge otitis &amp; balance disturbances abscesses cottage cheese pus</a:t>
            </a:r>
          </a:p>
          <a:p>
            <a:pPr lvl="1" eaLnBrk="1" hangingPunct="1">
              <a:lnSpc>
                <a:spcPct val="80000"/>
              </a:lnSpc>
            </a:pPr>
            <a:r>
              <a:rPr lang="en-US" altLang="en-US" sz="1600" dirty="0">
                <a:sym typeface="Wingdings" panose="05000000000000000000" pitchFamily="2" charset="2"/>
              </a:rPr>
              <a:t>Birds- “Avian Cholera”, resp. infection, 60% fatal</a:t>
            </a:r>
          </a:p>
          <a:p>
            <a:pPr lvl="1" eaLnBrk="1" hangingPunct="1">
              <a:lnSpc>
                <a:spcPct val="80000"/>
              </a:lnSpc>
            </a:pPr>
            <a:r>
              <a:rPr lang="en-US" altLang="en-US" sz="1600" dirty="0">
                <a:sym typeface="Wingdings" panose="05000000000000000000" pitchFamily="2" charset="2"/>
              </a:rPr>
              <a:t>Dogs/Cats- bite wound abscesses</a:t>
            </a:r>
          </a:p>
          <a:p>
            <a:pPr lvl="1" eaLnBrk="1" hangingPunct="1">
              <a:lnSpc>
                <a:spcPct val="80000"/>
              </a:lnSpc>
            </a:pPr>
            <a:r>
              <a:rPr lang="en-US" altLang="en-US" sz="1600" dirty="0">
                <a:sym typeface="Wingdings" panose="05000000000000000000" pitchFamily="2" charset="2"/>
              </a:rPr>
              <a:t>People- cat bite transmission, normal flora in saliva</a:t>
            </a:r>
          </a:p>
        </p:txBody>
      </p:sp>
    </p:spTree>
    <p:custDataLst>
      <p:tags r:id="rId1"/>
    </p:custDataLst>
    <p:extLst>
      <p:ext uri="{BB962C8B-B14F-4D97-AF65-F5344CB8AC3E}">
        <p14:creationId xmlns:p14="http://schemas.microsoft.com/office/powerpoint/2010/main" val="17956550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pPr eaLnBrk="1" fontAlgn="auto" hangingPunct="1">
              <a:spcAft>
                <a:spcPts val="0"/>
              </a:spcAft>
              <a:defRPr/>
            </a:pPr>
            <a:r>
              <a:rPr lang="en-US" altLang="en-US" dirty="0">
                <a:solidFill>
                  <a:srgbClr val="FF3399"/>
                </a:solidFill>
              </a:rPr>
              <a:t>Gram Negative Rods Facultative</a:t>
            </a:r>
          </a:p>
        </p:txBody>
      </p:sp>
      <p:sp>
        <p:nvSpPr>
          <p:cNvPr id="3" name="Content Placeholder 2"/>
          <p:cNvSpPr>
            <a:spLocks noGrp="1"/>
          </p:cNvSpPr>
          <p:nvPr>
            <p:ph idx="1"/>
          </p:nvPr>
        </p:nvSpPr>
        <p:spPr>
          <a:xfrm>
            <a:off x="533400" y="1905000"/>
            <a:ext cx="6596063" cy="3257550"/>
          </a:xfrm>
        </p:spPr>
        <p:txBody>
          <a:bodyPr rtlCol="0">
            <a:normAutofit fontScale="85000" lnSpcReduction="20000"/>
          </a:bodyPr>
          <a:lstStyle/>
          <a:p>
            <a:pPr eaLnBrk="1" fontAlgn="auto" hangingPunct="1">
              <a:spcAft>
                <a:spcPts val="0"/>
              </a:spcAft>
              <a:defRPr/>
            </a:pPr>
            <a:r>
              <a:rPr lang="en-US" dirty="0"/>
              <a:t>Other GNR</a:t>
            </a:r>
          </a:p>
          <a:p>
            <a:pPr marL="640080" lvl="1" eaLnBrk="1" fontAlgn="auto" hangingPunct="1">
              <a:spcAft>
                <a:spcPts val="0"/>
              </a:spcAft>
              <a:buFont typeface="Arial" panose="020B0604020202020204" pitchFamily="34" charset="0"/>
              <a:buChar char="–"/>
              <a:defRPr/>
            </a:pPr>
            <a:r>
              <a:rPr lang="en-US" b="1" dirty="0"/>
              <a:t>Serratia</a:t>
            </a:r>
          </a:p>
          <a:p>
            <a:pPr marL="1005840" lvl="2" eaLnBrk="1" fontAlgn="auto" hangingPunct="1">
              <a:spcAft>
                <a:spcPts val="0"/>
              </a:spcAft>
              <a:buClr>
                <a:schemeClr val="accent3"/>
              </a:buClr>
              <a:defRPr/>
            </a:pPr>
            <a:r>
              <a:rPr lang="en-US" dirty="0"/>
              <a:t>capable of thriving in diverse environments, including water, soil, and the digestive tracts of various animals</a:t>
            </a:r>
          </a:p>
          <a:p>
            <a:pPr marL="640080" lvl="1" eaLnBrk="1" fontAlgn="auto" hangingPunct="1">
              <a:spcAft>
                <a:spcPts val="0"/>
              </a:spcAft>
              <a:buFont typeface="Arial" panose="020B0604020202020204" pitchFamily="34" charset="0"/>
              <a:buChar char="–"/>
              <a:defRPr/>
            </a:pPr>
            <a:r>
              <a:rPr lang="en-US" b="1" dirty="0"/>
              <a:t>Enterobacter</a:t>
            </a:r>
          </a:p>
          <a:p>
            <a:pPr marL="1005840" lvl="2" eaLnBrk="1" fontAlgn="auto" hangingPunct="1">
              <a:spcAft>
                <a:spcPts val="0"/>
              </a:spcAft>
              <a:buClr>
                <a:schemeClr val="accent3"/>
              </a:buClr>
              <a:defRPr/>
            </a:pPr>
            <a:r>
              <a:rPr lang="en-US" dirty="0"/>
              <a:t>bacteremia, lower respiratory tract infections, skin and soft-tissue infections, urinary tract infections (UTIs), endocarditis, intra-abdominal infections, septic arthritis, osteomyelitis, CNS infections, and ophthalmic infections.</a:t>
            </a:r>
          </a:p>
          <a:p>
            <a:pPr marL="640080" lvl="1" eaLnBrk="1" fontAlgn="auto" hangingPunct="1">
              <a:spcAft>
                <a:spcPts val="0"/>
              </a:spcAft>
              <a:buFont typeface="Arial" panose="020B0604020202020204" pitchFamily="34" charset="0"/>
              <a:buChar char="–"/>
              <a:defRPr/>
            </a:pPr>
            <a:r>
              <a:rPr lang="en-US" b="1" dirty="0"/>
              <a:t>Citrobacter</a:t>
            </a:r>
          </a:p>
          <a:p>
            <a:pPr marL="1005840" lvl="2" eaLnBrk="1" fontAlgn="auto" hangingPunct="1">
              <a:spcAft>
                <a:spcPts val="0"/>
              </a:spcAft>
              <a:buClr>
                <a:schemeClr val="accent3"/>
              </a:buClr>
              <a:defRPr/>
            </a:pPr>
            <a:r>
              <a:rPr lang="en-US" dirty="0"/>
              <a:t>UTI, wound infection and mastitis</a:t>
            </a:r>
          </a:p>
        </p:txBody>
      </p:sp>
    </p:spTree>
    <p:custDataLst>
      <p:tags r:id="rId1"/>
    </p:custDataLst>
    <p:extLst>
      <p:ext uri="{BB962C8B-B14F-4D97-AF65-F5344CB8AC3E}">
        <p14:creationId xmlns:p14="http://schemas.microsoft.com/office/powerpoint/2010/main" val="38089721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5268913" cy="600075"/>
          </a:xfrm>
        </p:spPr>
        <p:txBody>
          <a:bodyPr>
            <a:normAutofit fontScale="90000"/>
          </a:bodyPr>
          <a:lstStyle/>
          <a:p>
            <a:pPr eaLnBrk="1" fontAlgn="auto" hangingPunct="1">
              <a:spcAft>
                <a:spcPts val="0"/>
              </a:spcAft>
              <a:defRPr/>
            </a:pPr>
            <a:r>
              <a:rPr lang="en-US" dirty="0">
                <a:solidFill>
                  <a:srgbClr val="FF3399"/>
                </a:solidFill>
              </a:rPr>
              <a:t>Gram Negative Rods </a:t>
            </a:r>
            <a:br>
              <a:rPr lang="en-US" dirty="0">
                <a:solidFill>
                  <a:srgbClr val="FF3399"/>
                </a:solidFill>
              </a:rPr>
            </a:br>
            <a:r>
              <a:rPr lang="en-US" dirty="0">
                <a:solidFill>
                  <a:srgbClr val="FF3399"/>
                </a:solidFill>
              </a:rPr>
              <a:t>Aerobic </a:t>
            </a:r>
            <a:br>
              <a:rPr lang="en-US" dirty="0"/>
            </a:br>
            <a:endParaRPr lang="en-US" dirty="0"/>
          </a:p>
        </p:txBody>
      </p:sp>
      <p:sp>
        <p:nvSpPr>
          <p:cNvPr id="93187" name="Content Placeholder 2"/>
          <p:cNvSpPr>
            <a:spLocks noGrp="1"/>
          </p:cNvSpPr>
          <p:nvPr>
            <p:ph idx="1"/>
          </p:nvPr>
        </p:nvSpPr>
        <p:spPr>
          <a:xfrm>
            <a:off x="376238" y="1752600"/>
            <a:ext cx="6000750" cy="3657600"/>
          </a:xfrm>
        </p:spPr>
        <p:txBody>
          <a:bodyPr>
            <a:normAutofit lnSpcReduction="10000"/>
          </a:bodyPr>
          <a:lstStyle/>
          <a:p>
            <a:pPr eaLnBrk="1" hangingPunct="1"/>
            <a:r>
              <a:rPr lang="en-US" altLang="en-US"/>
              <a:t>Pseudomonas </a:t>
            </a:r>
            <a:r>
              <a:rPr lang="en-US" altLang="en-US" i="1"/>
              <a:t>aeruginosa</a:t>
            </a:r>
            <a:endParaRPr lang="en-US" altLang="en-US"/>
          </a:p>
          <a:p>
            <a:pPr lvl="1" eaLnBrk="1" hangingPunct="1"/>
            <a:r>
              <a:rPr lang="en-US" altLang="en-US"/>
              <a:t>Antibiotic resistant</a:t>
            </a:r>
          </a:p>
          <a:p>
            <a:pPr lvl="1" eaLnBrk="1" hangingPunct="1"/>
            <a:r>
              <a:rPr lang="en-US" altLang="en-US"/>
              <a:t>Strong odor-Fruity smell</a:t>
            </a:r>
          </a:p>
          <a:p>
            <a:pPr lvl="1" eaLnBrk="1" hangingPunct="1"/>
            <a:r>
              <a:rPr lang="en-US" altLang="en-US"/>
              <a:t>Blue/green/ yellow/green pigment</a:t>
            </a:r>
          </a:p>
          <a:p>
            <a:pPr lvl="1" eaLnBrk="1" hangingPunct="1"/>
            <a:r>
              <a:rPr lang="en-US" altLang="en-US"/>
              <a:t>Nosocomial infections</a:t>
            </a:r>
          </a:p>
          <a:p>
            <a:pPr lvl="1" eaLnBrk="1" hangingPunct="1"/>
            <a:r>
              <a:rPr lang="en-US" altLang="en-US"/>
              <a:t>Opportunistic pathogen</a:t>
            </a:r>
          </a:p>
          <a:p>
            <a:pPr lvl="2" eaLnBrk="1" hangingPunct="1"/>
            <a:r>
              <a:rPr lang="en-US" altLang="en-US"/>
              <a:t>Burns</a:t>
            </a:r>
          </a:p>
          <a:p>
            <a:pPr lvl="2" eaLnBrk="1" hangingPunct="1"/>
            <a:r>
              <a:rPr lang="en-US" altLang="en-US"/>
              <a:t>Wounds</a:t>
            </a:r>
          </a:p>
          <a:p>
            <a:pPr lvl="2" eaLnBrk="1" hangingPunct="1"/>
            <a:r>
              <a:rPr lang="en-US" altLang="en-US"/>
              <a:t>Surgical incision</a:t>
            </a:r>
          </a:p>
        </p:txBody>
      </p:sp>
      <p:pic>
        <p:nvPicPr>
          <p:cNvPr id="931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886200"/>
            <a:ext cx="2469568"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2165518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5268913" cy="857250"/>
          </a:xfrm>
        </p:spPr>
        <p:txBody>
          <a:bodyPr>
            <a:normAutofit fontScale="90000"/>
          </a:bodyPr>
          <a:lstStyle/>
          <a:p>
            <a:pPr eaLnBrk="1" fontAlgn="auto" hangingPunct="1">
              <a:spcAft>
                <a:spcPts val="0"/>
              </a:spcAft>
              <a:defRPr/>
            </a:pPr>
            <a:r>
              <a:rPr lang="en-US" dirty="0">
                <a:solidFill>
                  <a:srgbClr val="FF3399"/>
                </a:solidFill>
              </a:rPr>
              <a:t>Gram Negative Rods</a:t>
            </a:r>
            <a:br>
              <a:rPr lang="en-US" dirty="0">
                <a:solidFill>
                  <a:srgbClr val="FF3399"/>
                </a:solidFill>
              </a:rPr>
            </a:br>
            <a:r>
              <a:rPr lang="en-US" dirty="0">
                <a:solidFill>
                  <a:srgbClr val="FF3399"/>
                </a:solidFill>
              </a:rPr>
              <a:t>Aerobic </a:t>
            </a:r>
            <a:br>
              <a:rPr lang="en-US" dirty="0"/>
            </a:br>
            <a:endParaRPr lang="en-US" dirty="0"/>
          </a:p>
        </p:txBody>
      </p:sp>
      <p:sp>
        <p:nvSpPr>
          <p:cNvPr id="94211" name="Content Placeholder 2"/>
          <p:cNvSpPr>
            <a:spLocks noGrp="1"/>
          </p:cNvSpPr>
          <p:nvPr>
            <p:ph idx="1"/>
          </p:nvPr>
        </p:nvSpPr>
        <p:spPr>
          <a:xfrm>
            <a:off x="446088" y="1900238"/>
            <a:ext cx="5943600" cy="3714750"/>
          </a:xfrm>
        </p:spPr>
        <p:txBody>
          <a:bodyPr/>
          <a:lstStyle/>
          <a:p>
            <a:pPr eaLnBrk="1" hangingPunct="1"/>
            <a:r>
              <a:rPr lang="en-US" altLang="en-US"/>
              <a:t>*Francisella tularemia</a:t>
            </a:r>
          </a:p>
          <a:p>
            <a:pPr lvl="1" eaLnBrk="1" hangingPunct="1"/>
            <a:r>
              <a:rPr lang="en-US" altLang="en-US"/>
              <a:t>Rabbit fever</a:t>
            </a:r>
          </a:p>
          <a:p>
            <a:pPr lvl="1" eaLnBrk="1" hangingPunct="1"/>
            <a:r>
              <a:rPr lang="en-US" altLang="en-US"/>
              <a:t>Reservoir- rabbits, rodents</a:t>
            </a:r>
          </a:p>
          <a:p>
            <a:pPr lvl="1" eaLnBrk="1" hangingPunct="1"/>
            <a:r>
              <a:rPr lang="en-US" altLang="en-US"/>
              <a:t>Vector –ticks</a:t>
            </a:r>
          </a:p>
          <a:p>
            <a:pPr lvl="2" eaLnBrk="1" hangingPunct="1"/>
            <a:r>
              <a:rPr lang="en-US" altLang="en-US"/>
              <a:t>Ingestion of tainted rabbit meat</a:t>
            </a:r>
          </a:p>
          <a:p>
            <a:pPr lvl="2" eaLnBrk="1" hangingPunct="1"/>
            <a:r>
              <a:rPr lang="en-US" altLang="en-US"/>
              <a:t>Dx with serology</a:t>
            </a:r>
          </a:p>
          <a:p>
            <a:pPr lvl="2" eaLnBrk="1" hangingPunct="1"/>
            <a:endParaRPr lang="en-US" altLang="en-US"/>
          </a:p>
          <a:p>
            <a:pPr lvl="1" eaLnBrk="1" hangingPunct="1"/>
            <a:endParaRPr lang="en-US" altLang="en-US"/>
          </a:p>
        </p:txBody>
      </p:sp>
      <p:pic>
        <p:nvPicPr>
          <p:cNvPr id="942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990600"/>
            <a:ext cx="2193925" cy="260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268240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5268913" cy="857250"/>
          </a:xfrm>
        </p:spPr>
        <p:txBody>
          <a:bodyPr>
            <a:normAutofit fontScale="90000"/>
          </a:bodyPr>
          <a:lstStyle/>
          <a:p>
            <a:pPr eaLnBrk="1" fontAlgn="auto" hangingPunct="1">
              <a:spcAft>
                <a:spcPts val="0"/>
              </a:spcAft>
              <a:defRPr/>
            </a:pPr>
            <a:r>
              <a:rPr lang="en-US" dirty="0">
                <a:solidFill>
                  <a:srgbClr val="FF3399"/>
                </a:solidFill>
              </a:rPr>
              <a:t>Gram Negative Rods</a:t>
            </a:r>
            <a:br>
              <a:rPr lang="en-US" dirty="0">
                <a:solidFill>
                  <a:srgbClr val="FF3399"/>
                </a:solidFill>
              </a:rPr>
            </a:br>
            <a:r>
              <a:rPr lang="en-US" dirty="0">
                <a:solidFill>
                  <a:srgbClr val="FF3399"/>
                </a:solidFill>
              </a:rPr>
              <a:t>Aerobic </a:t>
            </a:r>
            <a:br>
              <a:rPr lang="en-US" dirty="0"/>
            </a:br>
            <a:endParaRPr lang="en-US" dirty="0"/>
          </a:p>
        </p:txBody>
      </p:sp>
      <p:sp>
        <p:nvSpPr>
          <p:cNvPr id="3" name="Content Placeholder 2"/>
          <p:cNvSpPr>
            <a:spLocks noGrp="1"/>
          </p:cNvSpPr>
          <p:nvPr>
            <p:ph idx="1"/>
          </p:nvPr>
        </p:nvSpPr>
        <p:spPr>
          <a:xfrm>
            <a:off x="247650" y="1714500"/>
            <a:ext cx="7524750" cy="4057650"/>
          </a:xfrm>
        </p:spPr>
        <p:txBody>
          <a:bodyPr rtlCol="0">
            <a:normAutofit/>
          </a:bodyPr>
          <a:lstStyle/>
          <a:p>
            <a:pPr eaLnBrk="1" fontAlgn="auto" hangingPunct="1">
              <a:spcAft>
                <a:spcPts val="0"/>
              </a:spcAft>
              <a:defRPr/>
            </a:pPr>
            <a:r>
              <a:rPr lang="en-US" sz="2800" dirty="0"/>
              <a:t>*Brucella</a:t>
            </a:r>
          </a:p>
          <a:p>
            <a:pPr marL="640080" lvl="1" eaLnBrk="1" fontAlgn="auto" hangingPunct="1">
              <a:spcAft>
                <a:spcPts val="0"/>
              </a:spcAft>
              <a:buFont typeface="Arial" panose="020B0604020202020204" pitchFamily="34" charset="0"/>
              <a:buChar char="–"/>
              <a:defRPr/>
            </a:pPr>
            <a:r>
              <a:rPr lang="en-US" dirty="0"/>
              <a:t>Can remain viable up to 4 months in urine, milk, soil, placenta or aborted fetus</a:t>
            </a:r>
          </a:p>
          <a:p>
            <a:pPr marL="1005840" lvl="2" eaLnBrk="1" fontAlgn="auto" hangingPunct="1">
              <a:spcAft>
                <a:spcPts val="0"/>
              </a:spcAft>
              <a:buClr>
                <a:schemeClr val="accent3"/>
              </a:buClr>
              <a:defRPr/>
            </a:pPr>
            <a:r>
              <a:rPr lang="en-US" b="1" dirty="0"/>
              <a:t>Brucella canis</a:t>
            </a:r>
          </a:p>
          <a:p>
            <a:pPr marL="1280160" lvl="3" eaLnBrk="1" fontAlgn="auto" hangingPunct="1">
              <a:spcAft>
                <a:spcPts val="0"/>
              </a:spcAft>
              <a:buClr>
                <a:schemeClr val="accent4"/>
              </a:buClr>
              <a:buFont typeface="Arial" panose="020B0604020202020204" pitchFamily="34" charset="0"/>
              <a:buChar char="–"/>
              <a:defRPr/>
            </a:pPr>
            <a:r>
              <a:rPr lang="en-US" dirty="0"/>
              <a:t>No immunization</a:t>
            </a:r>
          </a:p>
          <a:p>
            <a:pPr marL="1280160" lvl="3" eaLnBrk="1" fontAlgn="auto" hangingPunct="1">
              <a:spcAft>
                <a:spcPts val="0"/>
              </a:spcAft>
              <a:buClr>
                <a:schemeClr val="accent4"/>
              </a:buClr>
              <a:buFont typeface="Arial" panose="020B0604020202020204" pitchFamily="34" charset="0"/>
              <a:buChar char="–"/>
              <a:defRPr/>
            </a:pPr>
            <a:r>
              <a:rPr lang="en-US" dirty="0"/>
              <a:t>Common in stay dogs</a:t>
            </a:r>
          </a:p>
          <a:p>
            <a:pPr marL="1554480" lvl="4" eaLnBrk="1" fontAlgn="auto" hangingPunct="1">
              <a:spcAft>
                <a:spcPts val="0"/>
              </a:spcAft>
              <a:buClr>
                <a:schemeClr val="accent5"/>
              </a:buClr>
              <a:buFont typeface="Arial" panose="020B0604020202020204" pitchFamily="34" charset="0"/>
              <a:buChar char="»"/>
              <a:defRPr/>
            </a:pPr>
            <a:r>
              <a:rPr lang="en-US" dirty="0"/>
              <a:t>Abortions</a:t>
            </a:r>
          </a:p>
          <a:p>
            <a:pPr marL="1554480" lvl="4" eaLnBrk="1" fontAlgn="auto" hangingPunct="1">
              <a:spcAft>
                <a:spcPts val="0"/>
              </a:spcAft>
              <a:buClr>
                <a:schemeClr val="accent5"/>
              </a:buClr>
              <a:buFont typeface="Arial" panose="020B0604020202020204" pitchFamily="34" charset="0"/>
              <a:buChar char="»"/>
              <a:defRPr/>
            </a:pPr>
            <a:r>
              <a:rPr lang="en-US" dirty="0"/>
              <a:t>Mastitis</a:t>
            </a:r>
          </a:p>
          <a:p>
            <a:pPr marL="1554480" lvl="4" eaLnBrk="1" fontAlgn="auto" hangingPunct="1">
              <a:spcAft>
                <a:spcPts val="0"/>
              </a:spcAft>
              <a:buClr>
                <a:schemeClr val="accent5"/>
              </a:buClr>
              <a:buFont typeface="Arial" panose="020B0604020202020204" pitchFamily="34" charset="0"/>
              <a:buChar char="»"/>
              <a:defRPr/>
            </a:pPr>
            <a:r>
              <a:rPr lang="en-US" dirty="0"/>
              <a:t>Infertility/conception failures</a:t>
            </a:r>
          </a:p>
          <a:p>
            <a:pPr marL="514350" lvl="2" indent="0" eaLnBrk="1" fontAlgn="auto" hangingPunct="1">
              <a:spcAft>
                <a:spcPts val="0"/>
              </a:spcAft>
              <a:buClr>
                <a:schemeClr val="accent3"/>
              </a:buClr>
              <a:buFont typeface="Arial" panose="020B0604020202020204" pitchFamily="34" charset="0"/>
              <a:buNone/>
              <a:defRPr/>
            </a:pPr>
            <a:endParaRPr lang="en-US" dirty="0"/>
          </a:p>
          <a:p>
            <a:pPr marL="1005840" lvl="2" eaLnBrk="1" fontAlgn="auto" hangingPunct="1">
              <a:spcAft>
                <a:spcPts val="0"/>
              </a:spcAft>
              <a:buClr>
                <a:schemeClr val="accent3"/>
              </a:buClr>
              <a:defRPr/>
            </a:pPr>
            <a:endParaRPr lang="en-US" dirty="0"/>
          </a:p>
          <a:p>
            <a:pPr marL="640080" lvl="1" eaLnBrk="1" fontAlgn="auto" hangingPunct="1">
              <a:spcAft>
                <a:spcPts val="0"/>
              </a:spcAft>
              <a:buFont typeface="Arial" panose="020B0604020202020204" pitchFamily="34" charset="0"/>
              <a:buChar char="–"/>
              <a:defRPr/>
            </a:pPr>
            <a:endParaRPr lang="en-US" dirty="0"/>
          </a:p>
        </p:txBody>
      </p:sp>
    </p:spTree>
    <p:custDataLst>
      <p:tags r:id="rId1"/>
    </p:custDataLst>
    <p:extLst>
      <p:ext uri="{BB962C8B-B14F-4D97-AF65-F5344CB8AC3E}">
        <p14:creationId xmlns:p14="http://schemas.microsoft.com/office/powerpoint/2010/main" val="3070684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5268913" cy="857250"/>
          </a:xfrm>
        </p:spPr>
        <p:txBody>
          <a:bodyPr>
            <a:normAutofit fontScale="90000"/>
          </a:bodyPr>
          <a:lstStyle/>
          <a:p>
            <a:pPr eaLnBrk="1" fontAlgn="auto" hangingPunct="1">
              <a:spcAft>
                <a:spcPts val="0"/>
              </a:spcAft>
              <a:defRPr/>
            </a:pPr>
            <a:r>
              <a:rPr lang="en-US" dirty="0">
                <a:solidFill>
                  <a:srgbClr val="FF3399"/>
                </a:solidFill>
              </a:rPr>
              <a:t>Gram Negative Rods</a:t>
            </a:r>
            <a:br>
              <a:rPr lang="en-US" dirty="0">
                <a:solidFill>
                  <a:srgbClr val="FF3399"/>
                </a:solidFill>
              </a:rPr>
            </a:br>
            <a:r>
              <a:rPr lang="en-US" dirty="0">
                <a:solidFill>
                  <a:srgbClr val="FF3399"/>
                </a:solidFill>
              </a:rPr>
              <a:t>Aerobic </a:t>
            </a:r>
            <a:br>
              <a:rPr lang="en-US" dirty="0"/>
            </a:br>
            <a:endParaRPr lang="en-US" dirty="0"/>
          </a:p>
        </p:txBody>
      </p:sp>
      <p:sp>
        <p:nvSpPr>
          <p:cNvPr id="3" name="Content Placeholder 2"/>
          <p:cNvSpPr>
            <a:spLocks noGrp="1"/>
          </p:cNvSpPr>
          <p:nvPr>
            <p:ph idx="1"/>
          </p:nvPr>
        </p:nvSpPr>
        <p:spPr>
          <a:xfrm>
            <a:off x="248307" y="1733550"/>
            <a:ext cx="7524093" cy="4057650"/>
          </a:xfrm>
        </p:spPr>
        <p:txBody>
          <a:bodyPr rtlCol="0">
            <a:normAutofit/>
          </a:bodyPr>
          <a:lstStyle/>
          <a:p>
            <a:pPr eaLnBrk="1" fontAlgn="auto" hangingPunct="1">
              <a:spcAft>
                <a:spcPts val="0"/>
              </a:spcAft>
              <a:defRPr/>
            </a:pPr>
            <a:r>
              <a:rPr lang="en-US" sz="2800" dirty="0"/>
              <a:t>Brucella</a:t>
            </a:r>
          </a:p>
          <a:p>
            <a:pPr marL="1005840" lvl="2" eaLnBrk="1" fontAlgn="auto" hangingPunct="1">
              <a:spcAft>
                <a:spcPts val="0"/>
              </a:spcAft>
              <a:buClr>
                <a:schemeClr val="accent3"/>
              </a:buClr>
              <a:defRPr/>
            </a:pPr>
            <a:r>
              <a:rPr lang="en-US" b="1" dirty="0" err="1"/>
              <a:t>Brucella</a:t>
            </a:r>
            <a:r>
              <a:rPr lang="en-US" b="1" dirty="0"/>
              <a:t> abortus</a:t>
            </a:r>
          </a:p>
          <a:p>
            <a:pPr marL="1280160" lvl="3" eaLnBrk="1" fontAlgn="auto" hangingPunct="1">
              <a:spcAft>
                <a:spcPts val="0"/>
              </a:spcAft>
              <a:buClr>
                <a:schemeClr val="accent4"/>
              </a:buClr>
              <a:buFont typeface="Arial" panose="020B0604020202020204" pitchFamily="34" charset="0"/>
              <a:buChar char="–"/>
              <a:defRPr/>
            </a:pPr>
            <a:r>
              <a:rPr lang="en-US" dirty="0"/>
              <a:t>Cattle, elk, moose</a:t>
            </a:r>
          </a:p>
          <a:p>
            <a:pPr marL="1280160" lvl="3" eaLnBrk="1" fontAlgn="auto" hangingPunct="1">
              <a:spcAft>
                <a:spcPts val="0"/>
              </a:spcAft>
              <a:buClr>
                <a:schemeClr val="accent4"/>
              </a:buClr>
              <a:buFont typeface="Arial" panose="020B0604020202020204" pitchFamily="34" charset="0"/>
              <a:buChar char="–"/>
              <a:defRPr/>
            </a:pPr>
            <a:r>
              <a:rPr lang="en-US" dirty="0"/>
              <a:t>No Tx</a:t>
            </a:r>
          </a:p>
          <a:p>
            <a:pPr marL="1280160" lvl="3" eaLnBrk="1" fontAlgn="auto" hangingPunct="1">
              <a:spcAft>
                <a:spcPts val="0"/>
              </a:spcAft>
              <a:buClr>
                <a:schemeClr val="accent4"/>
              </a:buClr>
              <a:buFont typeface="Arial" panose="020B0604020202020204" pitchFamily="34" charset="0"/>
              <a:buChar char="–"/>
              <a:defRPr/>
            </a:pPr>
            <a:r>
              <a:rPr lang="en-US" dirty="0"/>
              <a:t>Abortion</a:t>
            </a:r>
          </a:p>
          <a:p>
            <a:pPr marL="1280160" lvl="3" eaLnBrk="1" fontAlgn="auto" hangingPunct="1">
              <a:spcAft>
                <a:spcPts val="0"/>
              </a:spcAft>
              <a:buClr>
                <a:schemeClr val="accent4"/>
              </a:buClr>
              <a:buFont typeface="Arial" panose="020B0604020202020204" pitchFamily="34" charset="0"/>
              <a:buChar char="–"/>
              <a:defRPr/>
            </a:pPr>
            <a:r>
              <a:rPr lang="en-US" dirty="0"/>
              <a:t>Mastitis</a:t>
            </a:r>
          </a:p>
          <a:p>
            <a:pPr marL="1280160" lvl="3" eaLnBrk="1" fontAlgn="auto" hangingPunct="1">
              <a:spcAft>
                <a:spcPts val="0"/>
              </a:spcAft>
              <a:buClr>
                <a:schemeClr val="accent4"/>
              </a:buClr>
              <a:buFont typeface="Arial" panose="020B0604020202020204" pitchFamily="34" charset="0"/>
              <a:buChar char="–"/>
              <a:defRPr/>
            </a:pPr>
            <a:r>
              <a:rPr lang="en-US" dirty="0"/>
              <a:t>Infertility/conception failures</a:t>
            </a:r>
          </a:p>
          <a:p>
            <a:pPr marL="1554480" lvl="4" eaLnBrk="1" fontAlgn="auto" hangingPunct="1">
              <a:spcAft>
                <a:spcPts val="0"/>
              </a:spcAft>
              <a:buClr>
                <a:schemeClr val="accent5"/>
              </a:buClr>
              <a:buFont typeface="Arial" panose="020B0604020202020204" pitchFamily="34" charset="0"/>
              <a:buChar char="»"/>
              <a:defRPr/>
            </a:pPr>
            <a:r>
              <a:rPr lang="en-US" dirty="0"/>
              <a:t>Known as Bangs Dz in cattle</a:t>
            </a:r>
          </a:p>
          <a:p>
            <a:pPr marL="1554480" lvl="4" eaLnBrk="1" fontAlgn="auto" hangingPunct="1">
              <a:spcAft>
                <a:spcPts val="0"/>
              </a:spcAft>
              <a:buClr>
                <a:schemeClr val="accent5"/>
              </a:buClr>
              <a:buFont typeface="Arial" panose="020B0604020202020204" pitchFamily="34" charset="0"/>
              <a:buChar char="»"/>
              <a:defRPr/>
            </a:pPr>
            <a:r>
              <a:rPr lang="en-US" dirty="0"/>
              <a:t>Indulant Fever in humans</a:t>
            </a:r>
          </a:p>
          <a:p>
            <a:pPr marL="514350" lvl="2" indent="0" eaLnBrk="1" fontAlgn="auto" hangingPunct="1">
              <a:spcAft>
                <a:spcPts val="0"/>
              </a:spcAft>
              <a:buClr>
                <a:schemeClr val="accent3"/>
              </a:buClr>
              <a:buFont typeface="Arial" panose="020B0604020202020204" pitchFamily="34" charset="0"/>
              <a:buNone/>
              <a:defRPr/>
            </a:pPr>
            <a:endParaRPr lang="en-US" dirty="0"/>
          </a:p>
          <a:p>
            <a:pPr marL="1005840" lvl="2" eaLnBrk="1" fontAlgn="auto" hangingPunct="1">
              <a:spcAft>
                <a:spcPts val="0"/>
              </a:spcAft>
              <a:buClr>
                <a:schemeClr val="accent3"/>
              </a:buClr>
              <a:defRPr/>
            </a:pPr>
            <a:endParaRPr lang="en-US" dirty="0"/>
          </a:p>
          <a:p>
            <a:pPr marL="640080" lvl="1" eaLnBrk="1" fontAlgn="auto" hangingPunct="1">
              <a:spcAft>
                <a:spcPts val="0"/>
              </a:spcAft>
              <a:buFont typeface="Arial" panose="020B0604020202020204" pitchFamily="34" charset="0"/>
              <a:buChar char="–"/>
              <a:defRPr/>
            </a:pPr>
            <a:endParaRPr lang="en-US" dirty="0"/>
          </a:p>
        </p:txBody>
      </p:sp>
      <p:pic>
        <p:nvPicPr>
          <p:cNvPr id="972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913" y="838200"/>
            <a:ext cx="4144962" cy="300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5203652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7620000" cy="1143000"/>
          </a:xfrm>
        </p:spPr>
        <p:txBody>
          <a:bodyPr>
            <a:normAutofit fontScale="90000"/>
          </a:bodyPr>
          <a:lstStyle/>
          <a:p>
            <a:pPr eaLnBrk="1" fontAlgn="auto" hangingPunct="1">
              <a:spcAft>
                <a:spcPts val="0"/>
              </a:spcAft>
              <a:defRPr/>
            </a:pPr>
            <a:r>
              <a:rPr lang="en-US" dirty="0">
                <a:solidFill>
                  <a:srgbClr val="FF3399"/>
                </a:solidFill>
              </a:rPr>
              <a:t>Gram Negative Rods</a:t>
            </a:r>
            <a:br>
              <a:rPr lang="en-US" dirty="0">
                <a:solidFill>
                  <a:srgbClr val="FF3399"/>
                </a:solidFill>
              </a:rPr>
            </a:br>
            <a:r>
              <a:rPr lang="en-US" dirty="0">
                <a:solidFill>
                  <a:srgbClr val="FF3399"/>
                </a:solidFill>
              </a:rPr>
              <a:t>Aerobic </a:t>
            </a:r>
            <a:br>
              <a:rPr lang="en-US" dirty="0"/>
            </a:br>
            <a:endParaRPr lang="en-US" dirty="0"/>
          </a:p>
        </p:txBody>
      </p:sp>
      <p:sp>
        <p:nvSpPr>
          <p:cNvPr id="98307" name="Content Placeholder 2"/>
          <p:cNvSpPr>
            <a:spLocks noGrp="1"/>
          </p:cNvSpPr>
          <p:nvPr>
            <p:ph idx="1"/>
          </p:nvPr>
        </p:nvSpPr>
        <p:spPr>
          <a:xfrm>
            <a:off x="212725" y="1851025"/>
            <a:ext cx="8302625" cy="3638550"/>
          </a:xfrm>
        </p:spPr>
        <p:txBody>
          <a:bodyPr/>
          <a:lstStyle/>
          <a:p>
            <a:pPr marL="776288" lvl="2" indent="0" eaLnBrk="1" hangingPunct="1">
              <a:buFont typeface="Arial" panose="020B0604020202020204" pitchFamily="34" charset="0"/>
              <a:buNone/>
            </a:pPr>
            <a:r>
              <a:rPr lang="en-US" altLang="en-US" sz="2200" b="1"/>
              <a:t>Brucella melitensis</a:t>
            </a:r>
          </a:p>
          <a:p>
            <a:pPr marL="1050925" lvl="3" indent="0" eaLnBrk="1" hangingPunct="1">
              <a:buFont typeface="Arial" panose="020B0604020202020204" pitchFamily="34" charset="0"/>
              <a:buNone/>
            </a:pPr>
            <a:r>
              <a:rPr lang="en-US" altLang="en-US" sz="2100"/>
              <a:t> Cattle, sheep, goats, camels, llamas</a:t>
            </a:r>
          </a:p>
          <a:p>
            <a:pPr marL="1050925" lvl="3" indent="0" eaLnBrk="1" hangingPunct="1">
              <a:buFont typeface="Arial" panose="020B0604020202020204" pitchFamily="34" charset="0"/>
              <a:buNone/>
            </a:pPr>
            <a:r>
              <a:rPr lang="en-US" altLang="en-US" sz="2100"/>
              <a:t> Highest pathogenicity</a:t>
            </a:r>
          </a:p>
          <a:p>
            <a:pPr marL="776288" lvl="2" indent="0" eaLnBrk="1" hangingPunct="1">
              <a:buFont typeface="Arial" panose="020B0604020202020204" pitchFamily="34" charset="0"/>
              <a:buNone/>
            </a:pPr>
            <a:r>
              <a:rPr lang="en-US" altLang="en-US" sz="2200" b="1"/>
              <a:t>Brucella ovis</a:t>
            </a:r>
          </a:p>
          <a:p>
            <a:pPr marL="1050925" lvl="3" indent="0" eaLnBrk="1" hangingPunct="1">
              <a:buFont typeface="Arial" panose="020B0604020202020204" pitchFamily="34" charset="0"/>
              <a:buNone/>
            </a:pPr>
            <a:r>
              <a:rPr lang="en-US" altLang="en-US" sz="2100"/>
              <a:t>  Sheep, mostly rams</a:t>
            </a:r>
          </a:p>
          <a:p>
            <a:pPr marL="411163" lvl="1" indent="0" eaLnBrk="1" hangingPunct="1">
              <a:buFont typeface="Arial" panose="020B0604020202020204" pitchFamily="34" charset="0"/>
              <a:buNone/>
            </a:pPr>
            <a:r>
              <a:rPr lang="en-US" altLang="en-US" sz="2200" b="1"/>
              <a:t>      Brucella suis</a:t>
            </a:r>
          </a:p>
          <a:p>
            <a:pPr marL="1050925" lvl="3" indent="0" eaLnBrk="1" hangingPunct="1">
              <a:buFont typeface="Arial" panose="020B0604020202020204" pitchFamily="34" charset="0"/>
              <a:buNone/>
            </a:pPr>
            <a:r>
              <a:rPr lang="en-US" altLang="en-US" sz="2100"/>
              <a:t>  Swine</a:t>
            </a:r>
          </a:p>
          <a:p>
            <a:pPr marL="1050925" lvl="3" indent="0" eaLnBrk="1" hangingPunct="1">
              <a:buFont typeface="Arial" panose="020B0604020202020204" pitchFamily="34" charset="0"/>
              <a:buNone/>
            </a:pPr>
            <a:r>
              <a:rPr lang="en-US" altLang="en-US" sz="2100"/>
              <a:t>  No immunization</a:t>
            </a:r>
          </a:p>
          <a:p>
            <a:pPr marL="1050925" lvl="3" indent="0" eaLnBrk="1" hangingPunct="1">
              <a:buFont typeface="Arial" panose="020B0604020202020204" pitchFamily="34" charset="0"/>
              <a:buNone/>
            </a:pPr>
            <a:r>
              <a:rPr lang="en-US" altLang="en-US" sz="2100"/>
              <a:t>  High pathogenicity</a:t>
            </a:r>
          </a:p>
          <a:p>
            <a:pPr marL="1050925" lvl="3" indent="0" eaLnBrk="1" hangingPunct="1">
              <a:buFont typeface="Arial" panose="020B0604020202020204" pitchFamily="34" charset="0"/>
              <a:buNone/>
            </a:pPr>
            <a:endParaRPr lang="en-US" altLang="en-US" sz="2100"/>
          </a:p>
          <a:p>
            <a:pPr eaLnBrk="1" hangingPunct="1"/>
            <a:endParaRPr lang="en-US" altLang="en-US"/>
          </a:p>
        </p:txBody>
      </p:sp>
    </p:spTree>
    <p:custDataLst>
      <p:tags r:id="rId1"/>
    </p:custDataLst>
    <p:extLst>
      <p:ext uri="{BB962C8B-B14F-4D97-AF65-F5344CB8AC3E}">
        <p14:creationId xmlns:p14="http://schemas.microsoft.com/office/powerpoint/2010/main" val="24646508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14400"/>
            <a:ext cx="5268913" cy="857250"/>
          </a:xfrm>
        </p:spPr>
        <p:txBody>
          <a:bodyPr>
            <a:normAutofit fontScale="90000"/>
          </a:bodyPr>
          <a:lstStyle/>
          <a:p>
            <a:pPr eaLnBrk="1" fontAlgn="auto" hangingPunct="1">
              <a:spcAft>
                <a:spcPts val="0"/>
              </a:spcAft>
              <a:defRPr/>
            </a:pPr>
            <a:r>
              <a:rPr lang="en-US" dirty="0">
                <a:solidFill>
                  <a:srgbClr val="FF3399"/>
                </a:solidFill>
              </a:rPr>
              <a:t>Gram Negative Rod Aerobic</a:t>
            </a:r>
            <a:br>
              <a:rPr lang="en-US" dirty="0"/>
            </a:br>
            <a:endParaRPr lang="en-US" dirty="0"/>
          </a:p>
        </p:txBody>
      </p:sp>
      <p:sp>
        <p:nvSpPr>
          <p:cNvPr id="99331" name="Content Placeholder 2"/>
          <p:cNvSpPr>
            <a:spLocks noGrp="1"/>
          </p:cNvSpPr>
          <p:nvPr>
            <p:ph idx="1"/>
          </p:nvPr>
        </p:nvSpPr>
        <p:spPr>
          <a:xfrm>
            <a:off x="508000" y="1943100"/>
            <a:ext cx="6978650" cy="3657600"/>
          </a:xfrm>
        </p:spPr>
        <p:txBody>
          <a:bodyPr>
            <a:normAutofit lnSpcReduction="10000"/>
          </a:bodyPr>
          <a:lstStyle/>
          <a:p>
            <a:pPr eaLnBrk="1" hangingPunct="1"/>
            <a:r>
              <a:rPr lang="en-US" altLang="en-US" dirty="0"/>
              <a:t>*</a:t>
            </a:r>
            <a:r>
              <a:rPr lang="en-US" altLang="en-US" dirty="0" err="1"/>
              <a:t>Bordetella</a:t>
            </a:r>
            <a:r>
              <a:rPr lang="en-US" altLang="en-US" dirty="0"/>
              <a:t> </a:t>
            </a:r>
            <a:r>
              <a:rPr lang="en-US" altLang="en-US" dirty="0" err="1"/>
              <a:t>bronchiseptica</a:t>
            </a:r>
            <a:endParaRPr lang="en-US" altLang="en-US" dirty="0"/>
          </a:p>
          <a:p>
            <a:pPr lvl="1" eaLnBrk="1" hangingPunct="1">
              <a:buFont typeface="Arial" panose="020B0604020202020204" pitchFamily="34" charset="0"/>
              <a:buChar char="–"/>
            </a:pPr>
            <a:r>
              <a:rPr lang="en-US" altLang="en-US" dirty="0"/>
              <a:t>Pili infection via Inhalation</a:t>
            </a:r>
          </a:p>
          <a:p>
            <a:pPr lvl="1" eaLnBrk="1" hangingPunct="1">
              <a:buFont typeface="Arial" panose="020B0604020202020204" pitchFamily="34" charset="0"/>
              <a:buChar char="–"/>
            </a:pPr>
            <a:r>
              <a:rPr lang="en-US" altLang="en-US" dirty="0"/>
              <a:t>Highly contagious due to aerosol transmission</a:t>
            </a:r>
          </a:p>
          <a:p>
            <a:pPr lvl="1" eaLnBrk="1" hangingPunct="1">
              <a:buFont typeface="Arial" panose="020B0604020202020204" pitchFamily="34" charset="0"/>
              <a:buChar char="–"/>
            </a:pPr>
            <a:r>
              <a:rPr lang="en-US" altLang="en-US" dirty="0"/>
              <a:t>Immunization available in dogs and cats</a:t>
            </a:r>
          </a:p>
          <a:p>
            <a:pPr lvl="2" eaLnBrk="1" hangingPunct="1"/>
            <a:r>
              <a:rPr lang="en-US" altLang="en-US" dirty="0"/>
              <a:t>“Kennel cough” cough, cough, gag</a:t>
            </a:r>
          </a:p>
          <a:p>
            <a:pPr lvl="3" eaLnBrk="1" hangingPunct="1">
              <a:buFont typeface="Arial" panose="020B0604020202020204" pitchFamily="34" charset="0"/>
              <a:buChar char="–"/>
            </a:pPr>
            <a:r>
              <a:rPr lang="en-US" altLang="en-US" sz="1800" dirty="0"/>
              <a:t>Dogs, cats, lab animals and wild life</a:t>
            </a:r>
          </a:p>
          <a:p>
            <a:pPr lvl="1" eaLnBrk="1" hangingPunct="1">
              <a:buFont typeface="Arial" panose="020B0604020202020204" pitchFamily="34" charset="0"/>
              <a:buChar char="–"/>
            </a:pPr>
            <a:r>
              <a:rPr lang="en-US" altLang="en-US" dirty="0"/>
              <a:t>Atrophic rhinitis</a:t>
            </a:r>
          </a:p>
          <a:p>
            <a:pPr lvl="2" eaLnBrk="1" hangingPunct="1"/>
            <a:r>
              <a:rPr lang="en-US" altLang="en-US" dirty="0"/>
              <a:t>In young pigs</a:t>
            </a:r>
          </a:p>
        </p:txBody>
      </p:sp>
      <p:pic>
        <p:nvPicPr>
          <p:cNvPr id="993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159" y="152400"/>
            <a:ext cx="2382117"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66690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7620000" cy="1143000"/>
          </a:xfrm>
        </p:spPr>
        <p:txBody>
          <a:bodyPr>
            <a:normAutofit fontScale="90000"/>
          </a:bodyPr>
          <a:lstStyle/>
          <a:p>
            <a:pPr eaLnBrk="1" fontAlgn="auto" hangingPunct="1">
              <a:spcAft>
                <a:spcPts val="0"/>
              </a:spcAft>
              <a:defRPr/>
            </a:pPr>
            <a:r>
              <a:rPr lang="en-US" dirty="0">
                <a:solidFill>
                  <a:srgbClr val="FF3399"/>
                </a:solidFill>
              </a:rPr>
              <a:t>Gram Negative Rod </a:t>
            </a:r>
            <a:br>
              <a:rPr lang="en-US" dirty="0">
                <a:solidFill>
                  <a:srgbClr val="FF3399"/>
                </a:solidFill>
              </a:rPr>
            </a:br>
            <a:r>
              <a:rPr lang="en-US" dirty="0">
                <a:solidFill>
                  <a:srgbClr val="FF3399"/>
                </a:solidFill>
              </a:rPr>
              <a:t>Anaerobic rods</a:t>
            </a:r>
            <a:br>
              <a:rPr lang="en-US" dirty="0"/>
            </a:br>
            <a:endParaRPr lang="en-US" dirty="0"/>
          </a:p>
        </p:txBody>
      </p:sp>
      <p:sp>
        <p:nvSpPr>
          <p:cNvPr id="100355" name="Content Placeholder 2"/>
          <p:cNvSpPr>
            <a:spLocks noGrp="1"/>
          </p:cNvSpPr>
          <p:nvPr>
            <p:ph idx="1"/>
          </p:nvPr>
        </p:nvSpPr>
        <p:spPr>
          <a:xfrm>
            <a:off x="520700" y="2114550"/>
            <a:ext cx="7023100" cy="3543300"/>
          </a:xfrm>
        </p:spPr>
        <p:txBody>
          <a:bodyPr/>
          <a:lstStyle/>
          <a:p>
            <a:pPr eaLnBrk="1" hangingPunct="1"/>
            <a:r>
              <a:rPr lang="en-US" altLang="en-US"/>
              <a:t>Fusobacterium</a:t>
            </a:r>
          </a:p>
          <a:p>
            <a:pPr lvl="1" eaLnBrk="1" hangingPunct="1"/>
            <a:r>
              <a:rPr lang="en-US" altLang="en-US"/>
              <a:t>Thrush in Horses</a:t>
            </a:r>
          </a:p>
          <a:p>
            <a:pPr lvl="2" eaLnBrk="1" hangingPunct="1"/>
            <a:r>
              <a:rPr lang="en-US" altLang="en-US"/>
              <a:t>Infection of the hoof , specifically the frog</a:t>
            </a:r>
          </a:p>
          <a:p>
            <a:pPr lvl="3" eaLnBrk="1" hangingPunct="1"/>
            <a:r>
              <a:rPr lang="en-US" altLang="en-US"/>
              <a:t>Wet, muddy, unsanitary horse stalls, lack of husbandry</a:t>
            </a:r>
          </a:p>
          <a:p>
            <a:pPr lvl="3" eaLnBrk="1" hangingPunct="1"/>
            <a:r>
              <a:rPr lang="en-US" altLang="en-US"/>
              <a:t>Pick the hoof!</a:t>
            </a:r>
          </a:p>
          <a:p>
            <a:pPr lvl="1" eaLnBrk="1" hangingPunct="1"/>
            <a:endParaRPr lang="en-US" altLang="en-US"/>
          </a:p>
        </p:txBody>
      </p:sp>
      <p:pic>
        <p:nvPicPr>
          <p:cNvPr id="1003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939" y="4114800"/>
            <a:ext cx="2114550" cy="241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717618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3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3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8619</TotalTime>
  <Words>4701</Words>
  <Application>Microsoft Macintosh PowerPoint</Application>
  <PresentationFormat>On-screen Show (4:3)</PresentationFormat>
  <Paragraphs>811</Paragraphs>
  <Slides>131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Times New Roman</vt:lpstr>
      <vt:lpstr>Univers</vt:lpstr>
      <vt:lpstr>Wingdings</vt:lpstr>
      <vt:lpstr>Wingdings 3</vt:lpstr>
      <vt:lpstr>1_Office Theme</vt:lpstr>
      <vt:lpstr>Unit 7  Microbiology</vt:lpstr>
      <vt:lpstr>Objectives</vt:lpstr>
      <vt:lpstr>Microbiology Basics</vt:lpstr>
      <vt:lpstr>Bacterial</vt:lpstr>
      <vt:lpstr>Oxygen Requirements</vt:lpstr>
      <vt:lpstr>Other Requirements</vt:lpstr>
      <vt:lpstr>Morphology</vt:lpstr>
      <vt:lpstr>Spores</vt:lpstr>
      <vt:lpstr>????</vt:lpstr>
      <vt:lpstr>Equipment and Supplies </vt:lpstr>
      <vt:lpstr>In-House Microbiology Laboratory</vt:lpstr>
      <vt:lpstr>Laboratory Safety</vt:lpstr>
      <vt:lpstr>Equipment and Supplies</vt:lpstr>
      <vt:lpstr>Equipment and Supplies Cont.</vt:lpstr>
      <vt:lpstr>Culture Media</vt:lpstr>
      <vt:lpstr>Types of Media</vt:lpstr>
      <vt:lpstr>Blood Agar</vt:lpstr>
      <vt:lpstr>Hemolysis</vt:lpstr>
      <vt:lpstr>MacConkey Agar and Eosin-Methylene Blue Agar</vt:lpstr>
      <vt:lpstr>Chromogenic Agar</vt:lpstr>
      <vt:lpstr>Thioglycollate Broth</vt:lpstr>
      <vt:lpstr>Sulfide-Indole Motility Tubes</vt:lpstr>
      <vt:lpstr>Mueller-Hinton</vt:lpstr>
      <vt:lpstr>Combination and Modular Culture Media</vt:lpstr>
      <vt:lpstr>Enterotubes</vt:lpstr>
      <vt:lpstr>????</vt:lpstr>
      <vt:lpstr> Sample Collection and Handling </vt:lpstr>
      <vt:lpstr>PowerPoint Presentation</vt:lpstr>
      <vt:lpstr>Sample Collection</vt:lpstr>
      <vt:lpstr>Aspiration</vt:lpstr>
      <vt:lpstr>Swabs</vt:lpstr>
      <vt:lpstr>Specimens</vt:lpstr>
      <vt:lpstr>Guidelines for Proper Collection </vt:lpstr>
      <vt:lpstr>Guidelines for Proper Collection </vt:lpstr>
      <vt:lpstr>????</vt:lpstr>
      <vt:lpstr> Staining Specimens</vt:lpstr>
      <vt:lpstr>Stains </vt:lpstr>
      <vt:lpstr>Stains Cont.</vt:lpstr>
      <vt:lpstr>Gram Stain</vt:lpstr>
      <vt:lpstr>Why do bacteria stain differently?</vt:lpstr>
      <vt:lpstr>Gram Stain Procedure</vt:lpstr>
      <vt:lpstr>Gram Stain Interpretation</vt:lpstr>
      <vt:lpstr>Gram Stain Interpretation</vt:lpstr>
      <vt:lpstr>Potassium Hydroxide Test (KOH)</vt:lpstr>
      <vt:lpstr>????</vt:lpstr>
      <vt:lpstr>Potassium Hydroxide Test</vt:lpstr>
      <vt:lpstr>Oxidase Test</vt:lpstr>
      <vt:lpstr>Culture Techniques</vt:lpstr>
      <vt:lpstr>Culturing Specimens</vt:lpstr>
      <vt:lpstr>Flowchart</vt:lpstr>
      <vt:lpstr>Presumptive Identification</vt:lpstr>
      <vt:lpstr>Presumptive Identification</vt:lpstr>
      <vt:lpstr>Inoculation of Culture Media</vt:lpstr>
      <vt:lpstr>Quadrant Streaking Method</vt:lpstr>
      <vt:lpstr>Inoculations of Tube Media</vt:lpstr>
      <vt:lpstr>Inoculations of Cultures</vt:lpstr>
      <vt:lpstr>Candle Jar</vt:lpstr>
      <vt:lpstr>Colony Characteristics</vt:lpstr>
      <vt:lpstr>????</vt:lpstr>
      <vt:lpstr>Antimicrobial Sensitivity Testing</vt:lpstr>
      <vt:lpstr>Antibiotic Resistance</vt:lpstr>
      <vt:lpstr>Antibiotic Resistance</vt:lpstr>
      <vt:lpstr>Antimicrobial Sensitivity</vt:lpstr>
      <vt:lpstr>Agar Diffusion Method</vt:lpstr>
      <vt:lpstr>Antimicrobial Discs (1 of 2)</vt:lpstr>
      <vt:lpstr>Indirect Sensitivity Testing</vt:lpstr>
      <vt:lpstr>Indirect Versus Direct</vt:lpstr>
      <vt:lpstr>Direct Testing Method</vt:lpstr>
      <vt:lpstr>Disc Placement</vt:lpstr>
      <vt:lpstr>Zone of Inhibition</vt:lpstr>
      <vt:lpstr>Reading of ZOI</vt:lpstr>
      <vt:lpstr>Minimum Inhibitory Concentration</vt:lpstr>
      <vt:lpstr>????</vt:lpstr>
      <vt:lpstr>Additional Testing</vt:lpstr>
      <vt:lpstr>Additional Testing</vt:lpstr>
      <vt:lpstr>Motility</vt:lpstr>
      <vt:lpstr>Catalase Test (1 of 2)</vt:lpstr>
      <vt:lpstr>Catalase Test (2 of 2)</vt:lpstr>
      <vt:lpstr>Bacteria of Veterinary Importance</vt:lpstr>
      <vt:lpstr>Spirochete</vt:lpstr>
      <vt:lpstr>Spirochetes</vt:lpstr>
      <vt:lpstr>Spirochetes</vt:lpstr>
      <vt:lpstr>Spiral and curved bacteria</vt:lpstr>
      <vt:lpstr>Bacillus</vt:lpstr>
      <vt:lpstr>Gram Negative Rods Facultative</vt:lpstr>
      <vt:lpstr>Gram Negative Rods Facultative</vt:lpstr>
      <vt:lpstr>Gram Negative Rods Facultative</vt:lpstr>
      <vt:lpstr>Gram Negative Rods Facultative</vt:lpstr>
      <vt:lpstr>Gram Negative Rods Facultative</vt:lpstr>
      <vt:lpstr>Gram Negative Rods Facultative</vt:lpstr>
      <vt:lpstr>Gram Negative Rods  Facultative *Pasturella Spp.</vt:lpstr>
      <vt:lpstr>Gram Negative Rods Facultative</vt:lpstr>
      <vt:lpstr>Gram Negative Rods  Aerobic  </vt:lpstr>
      <vt:lpstr>Gram Negative Rods Aerobic  </vt:lpstr>
      <vt:lpstr>Gram Negative Rods Aerobic  </vt:lpstr>
      <vt:lpstr>Gram Negative Rods Aerobic  </vt:lpstr>
      <vt:lpstr>Gram Negative Rods Aerobic  </vt:lpstr>
      <vt:lpstr>Gram Negative Rod Aerobic </vt:lpstr>
      <vt:lpstr>Gram Negative Rod  Anaerobic rods </vt:lpstr>
      <vt:lpstr>Gram Negative Rod Anaerobic </vt:lpstr>
      <vt:lpstr>Gram negative rod Aerobic</vt:lpstr>
      <vt:lpstr>Gram Positive Rods  Aerobic </vt:lpstr>
      <vt:lpstr>Gram Positive Rod Anerobic </vt:lpstr>
      <vt:lpstr>Gram Positive Rod Anerobic </vt:lpstr>
      <vt:lpstr>Gram Positive Rod Obligate anerobe </vt:lpstr>
      <vt:lpstr>Gram Positive Rod Obligate anerobe </vt:lpstr>
      <vt:lpstr>Gram Positive Rods Facultative anaerobe </vt:lpstr>
      <vt:lpstr>Gram Positive Rods Facultative aerobe</vt:lpstr>
      <vt:lpstr>Gram Positive Rods Faculatative Anerobe</vt:lpstr>
      <vt:lpstr>Gram negative pleomorphic/Aerobic (ability to change shape/size)</vt:lpstr>
      <vt:lpstr>Gram negative pleomorphic (ability to change shape/size)</vt:lpstr>
      <vt:lpstr>Gram negative pleomorphic Intracellular/Rickettsia</vt:lpstr>
      <vt:lpstr>Gram negative Pleomorphic  Intracellular/Rickettsia </vt:lpstr>
      <vt:lpstr>Gram negative pleomorphic    Intracellular/Rickettsia </vt:lpstr>
      <vt:lpstr>Gram negative pleomorphic </vt:lpstr>
      <vt:lpstr>Mycoplasma haemofelis</vt:lpstr>
      <vt:lpstr>COCCI</vt:lpstr>
      <vt:lpstr>Catalase Test</vt:lpstr>
      <vt:lpstr>Gram Positive Cocci (GPC) </vt:lpstr>
      <vt:lpstr>Gram Positive Cocci </vt:lpstr>
      <vt:lpstr>Gram Positive Cocci  Beta Hemolytic Strep. </vt:lpstr>
      <vt:lpstr>PowerPoint Presentation</vt:lpstr>
      <vt:lpstr>Gram Positive Cocci  Hemolytic Strep.</vt:lpstr>
      <vt:lpstr>????</vt:lpstr>
      <vt:lpstr>????</vt:lpstr>
      <vt:lpstr>???</vt:lpstr>
      <vt:lpstr>???</vt:lpstr>
      <vt:lpstr>???</vt:lpstr>
      <vt:lpstr>???</vt:lpstr>
      <vt:lpstr>Objectives</vt:lpstr>
      <vt:lpstr>The end</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Veterinary Practice Laboratory Unit 1</dc:title>
  <dc:creator>Mary Berg</dc:creator>
  <cp:lastModifiedBy>Melissa Terry</cp:lastModifiedBy>
  <cp:revision>494</cp:revision>
  <cp:lastPrinted>2021-05-24T17:01:44Z</cp:lastPrinted>
  <dcterms:created xsi:type="dcterms:W3CDTF">2014-01-03T15:22:17Z</dcterms:created>
  <dcterms:modified xsi:type="dcterms:W3CDTF">2025-04-13T22:48:50Z</dcterms:modified>
</cp:coreProperties>
</file>